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6858000" cx="9144000"/>
  <p:notesSz cx="6858000" cy="9144000"/>
  <p:embeddedFontLst>
    <p:embeddedFont>
      <p:font typeface="Robot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66" roundtripDataSignature="AMtx7mgaWBGLOnHFK8IpAkjnWp+J+QEr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7.xml"/><Relationship Id="rId66" Type="http://customschemas.google.com/relationships/presentationmetadata" Target="metadata"/><Relationship Id="rId21" Type="http://schemas.openxmlformats.org/officeDocument/2006/relationships/slide" Target="slides/slide16.xml"/><Relationship Id="rId65" Type="http://schemas.openxmlformats.org/officeDocument/2006/relationships/font" Target="fonts/Roboto-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ezproxy.sussex.ac.uk/science/article/pii/S037722171500274X#bib0175" TargetMode="External"/><Relationship Id="rId3" Type="http://schemas.openxmlformats.org/officeDocument/2006/relationships/hyperlink" Target="https://www-sciencedirect-com.ezproxy.sussex.ac.uk/science/article/pii/S037722171500274X#bib0016" TargetMode="External"/><Relationship Id="rId4" Type="http://schemas.openxmlformats.org/officeDocument/2006/relationships/hyperlink" Target="https://www-sciencedirect-com.ezproxy.sussex.ac.uk/science/article/pii/S037722171500274X#bib0216" TargetMode="External"/><Relationship Id="rId5" Type="http://schemas.openxmlformats.org/officeDocument/2006/relationships/hyperlink" Target="https://www-sciencedirect-com.ezproxy.sussex.ac.uk/science/article/pii/S037722171500274X#bib0217"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https://www.lens.org</a:t>
            </a:r>
            <a:endParaRPr/>
          </a:p>
        </p:txBody>
      </p:sp>
      <p:sp>
        <p:nvSpPr>
          <p:cNvPr id="382" name="Google Shape;38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multid: speak as separate voices, adding juxtaposition</a:t>
            </a:r>
            <a:endParaRPr/>
          </a:p>
          <a:p>
            <a:pPr indent="0" lvl="0" marL="0" rtl="0" algn="l">
              <a:spcBef>
                <a:spcPts val="0"/>
              </a:spcBef>
              <a:spcAft>
                <a:spcPts val="0"/>
              </a:spcAft>
              <a:buNone/>
            </a:pPr>
            <a:r>
              <a:rPr lang="en-GB"/>
              <a:t>Inter: integrate separate approacjes</a:t>
            </a:r>
            <a:endParaRPr/>
          </a:p>
          <a:p>
            <a:pPr indent="0" lvl="0" marL="0" rtl="0" algn="l">
              <a:spcBef>
                <a:spcPts val="0"/>
              </a:spcBef>
              <a:spcAft>
                <a:spcPts val="0"/>
              </a:spcAft>
              <a:buNone/>
            </a:pPr>
            <a:r>
              <a:rPr lang="en-GB"/>
              <a:t>trans: transcend</a:t>
            </a:r>
            <a:endParaRPr/>
          </a:p>
        </p:txBody>
      </p:sp>
      <p:sp>
        <p:nvSpPr>
          <p:cNvPr id="495" name="Google Shape;495;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multid: speak as separate voices, adding juxtaposition</a:t>
            </a:r>
            <a:endParaRPr/>
          </a:p>
          <a:p>
            <a:pPr indent="0" lvl="0" marL="0" rtl="0" algn="l">
              <a:spcBef>
                <a:spcPts val="0"/>
              </a:spcBef>
              <a:spcAft>
                <a:spcPts val="0"/>
              </a:spcAft>
              <a:buNone/>
            </a:pPr>
            <a:r>
              <a:rPr lang="en-GB"/>
              <a:t>Inter: integrate separate approacjes</a:t>
            </a:r>
            <a:endParaRPr/>
          </a:p>
          <a:p>
            <a:pPr indent="0" lvl="0" marL="0" rtl="0" algn="l">
              <a:spcBef>
                <a:spcPts val="0"/>
              </a:spcBef>
              <a:spcAft>
                <a:spcPts val="0"/>
              </a:spcAft>
              <a:buNone/>
            </a:pPr>
            <a:r>
              <a:rPr lang="en-GB"/>
              <a:t>trans: transcend</a:t>
            </a:r>
            <a:endParaRPr/>
          </a:p>
        </p:txBody>
      </p:sp>
      <p:sp>
        <p:nvSpPr>
          <p:cNvPr id="503" name="Google Shape;503;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citable tiems</a:t>
            </a:r>
            <a:endParaRPr/>
          </a:p>
        </p:txBody>
      </p:sp>
      <p:sp>
        <p:nvSpPr>
          <p:cNvPr id="544" name="Google Shape;544;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WIPO: World Intellectual Property organisation</a:t>
            </a:r>
            <a:endParaRPr/>
          </a:p>
        </p:txBody>
      </p:sp>
      <p:sp>
        <p:nvSpPr>
          <p:cNvPr id="602" name="Google Shape;602;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1+nb of coitation</a:t>
            </a:r>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of weighted patent counts (WPC) for, say, a given product class in a given year, t, I would have, </a:t>
            </a:r>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nt </a:t>
            </a:r>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WPCt=:(1+CO),(1) i=1 </a:t>
            </a:r>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where nt is the number of patents issued during year t in that product class. This linear weighting scheme then assigns a value of one to all citations and all patents. Lacking more information on the citation process, this is a natural starting point but certainly not the only possibility; in fact, in Section 5, I compute a nonlinear index that allows for the existence of "returns to scale" in the informational content of citations. </a:t>
            </a:r>
            <a:endParaRPr/>
          </a:p>
          <a:p>
            <a:pPr indent="0" lvl="0" marL="0" rtl="0" algn="l">
              <a:spcBef>
                <a:spcPts val="0"/>
              </a:spcBef>
              <a:spcAft>
                <a:spcPts val="0"/>
              </a:spcAft>
              <a:buNone/>
            </a:pPr>
            <a:r>
              <a:t/>
            </a:r>
            <a:endParaRPr/>
          </a:p>
        </p:txBody>
      </p:sp>
      <p:sp>
        <p:nvSpPr>
          <p:cNvPr id="616" name="Google Shape;616;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1+nb of coitation</a:t>
            </a:r>
            <a:endParaRPr/>
          </a:p>
        </p:txBody>
      </p:sp>
      <p:sp>
        <p:nvSpPr>
          <p:cNvPr id="624" name="Google Shape;624;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ea5ec4d402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ea5ec4d40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1ea5ec4d40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7" name="Google Shape;677;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p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p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7697f19394_0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g17697f19394_0_1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7697f19394_0_2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g17697f19394_0_2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7697f19394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0" name="Google Shape;720;g17697f1939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721" name="Google Shape;721;g17697f1939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Stats of the proportion of unstructured data compared to structured data (reference from Daniele)</a:t>
            </a:r>
            <a:endParaRPr/>
          </a:p>
        </p:txBody>
      </p:sp>
      <p:sp>
        <p:nvSpPr>
          <p:cNvPr id="209" name="Google Shape;20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1" lang="en-GB" sz="1200" u="none" strike="noStrike">
                <a:solidFill>
                  <a:schemeClr val="dk1"/>
                </a:solidFill>
                <a:latin typeface="Calibri"/>
                <a:ea typeface="Calibri"/>
                <a:cs typeface="Calibri"/>
                <a:sym typeface="Calibri"/>
              </a:rPr>
              <a:t>Informetrics</a:t>
            </a:r>
            <a:r>
              <a:rPr b="0" i="0" lang="en-GB" sz="1200" u="none" strike="noStrike">
                <a:solidFill>
                  <a:schemeClr val="dk1"/>
                </a:solidFill>
                <a:latin typeface="Calibri"/>
                <a:ea typeface="Calibri"/>
                <a:cs typeface="Calibri"/>
                <a:sym typeface="Calibri"/>
              </a:rPr>
              <a:t> – “The study of the application of mathematical methods to the objects of information science” (</a:t>
            </a:r>
            <a:r>
              <a:rPr b="0" i="0" lang="en-GB" sz="1200" u="sng" strike="noStrike">
                <a:solidFill>
                  <a:schemeClr val="dk1"/>
                </a:solidFill>
                <a:latin typeface="Calibri"/>
                <a:ea typeface="Calibri"/>
                <a:cs typeface="Calibri"/>
                <a:sym typeface="Calibri"/>
                <a:hlinkClick r:id="rId2">
                  <a:extLst>
                    <a:ext uri="{A12FA001-AC4F-418D-AE19-62706E023703}">
                      <ahyp:hlinkClr val="tx"/>
                    </a:ext>
                  </a:extLst>
                </a:hlinkClick>
              </a:rPr>
              <a:t>Nacke, 1979</a:t>
            </a:r>
            <a:r>
              <a:rPr b="0" i="0" lang="en-GB" sz="1200" u="none" strike="noStrike">
                <a:solidFill>
                  <a:schemeClr val="dk1"/>
                </a:solidFill>
                <a:latin typeface="Calibri"/>
                <a:ea typeface="Calibri"/>
                <a:cs typeface="Calibri"/>
                <a:sym typeface="Calibri"/>
              </a:rPr>
              <a:t>, p. 220). Perhaps the most general field covering all types of information regardless of form or origin</a:t>
            </a:r>
            <a:endParaRPr/>
          </a:p>
          <a:p>
            <a:pPr indent="0" lvl="0" marL="0" rtl="0" algn="l">
              <a:spcBef>
                <a:spcPts val="0"/>
              </a:spcBef>
              <a:spcAft>
                <a:spcPts val="0"/>
              </a:spcAft>
              <a:buNone/>
            </a:pPr>
            <a:r>
              <a:t/>
            </a:r>
            <a:endParaRPr/>
          </a:p>
          <a:p>
            <a:pPr indent="0" lvl="0" marL="0" rtl="0" algn="l">
              <a:spcBef>
                <a:spcPts val="0"/>
              </a:spcBef>
              <a:spcAft>
                <a:spcPts val="0"/>
              </a:spcAft>
              <a:buNone/>
            </a:pPr>
            <a:r>
              <a:rPr b="0" i="1" lang="en-GB" sz="1200" u="none" strike="noStrike">
                <a:solidFill>
                  <a:schemeClr val="dk1"/>
                </a:solidFill>
                <a:latin typeface="Calibri"/>
                <a:ea typeface="Calibri"/>
                <a:cs typeface="Calibri"/>
                <a:sym typeface="Calibri"/>
              </a:rPr>
              <a:t>Webometrics</a:t>
            </a:r>
            <a:r>
              <a:rPr b="0" i="0" lang="en-GB" sz="1200" u="none" strike="noStrike">
                <a:solidFill>
                  <a:schemeClr val="dk1"/>
                </a:solidFill>
                <a:latin typeface="Calibri"/>
                <a:ea typeface="Calibri"/>
                <a:cs typeface="Calibri"/>
                <a:sym typeface="Calibri"/>
              </a:rPr>
              <a:t> – “The study of the quantitative aspects of the construction and use of information resources, structures and technologies on the Web drawing on bibliometric and informetric approaches (</a:t>
            </a:r>
            <a:r>
              <a:rPr b="0" i="0" lang="en-GB" sz="1200" u="sng" strike="noStrike">
                <a:solidFill>
                  <a:schemeClr val="dk1"/>
                </a:solidFill>
                <a:latin typeface="Calibri"/>
                <a:ea typeface="Calibri"/>
                <a:cs typeface="Calibri"/>
                <a:sym typeface="Calibri"/>
                <a:hlinkClick r:id="rId3">
                  <a:extLst>
                    <a:ext uri="{A12FA001-AC4F-418D-AE19-62706E023703}">
                      <ahyp:hlinkClr val="tx"/>
                    </a:ext>
                  </a:extLst>
                </a:hlinkClick>
              </a:rPr>
              <a:t>Björneborn &amp; Ingwersen, 2004</a:t>
            </a:r>
            <a:r>
              <a:rPr b="0" i="0" lang="en-GB" sz="1200" u="none" strike="noStrike">
                <a:solidFill>
                  <a:schemeClr val="dk1"/>
                </a:solidFill>
                <a:latin typeface="Calibri"/>
                <a:ea typeface="Calibri"/>
                <a:cs typeface="Calibri"/>
                <a:sym typeface="Calibri"/>
              </a:rPr>
              <a:t>, p. 1217; </a:t>
            </a:r>
            <a:r>
              <a:rPr b="0" i="0" lang="en-GB" sz="1200" u="sng" strike="noStrike">
                <a:solidFill>
                  <a:schemeClr val="dk1"/>
                </a:solidFill>
                <a:latin typeface="Calibri"/>
                <a:ea typeface="Calibri"/>
                <a:cs typeface="Calibri"/>
                <a:sym typeface="Calibri"/>
                <a:hlinkClick r:id="rId4">
                  <a:extLst>
                    <a:ext uri="{A12FA001-AC4F-418D-AE19-62706E023703}">
                      <ahyp:hlinkClr val="tx"/>
                    </a:ext>
                  </a:extLst>
                </a:hlinkClick>
              </a:rPr>
              <a:t>Thelwall and Vaughan, 2004</a:t>
            </a:r>
            <a:r>
              <a:rPr b="0" i="0" lang="en-GB" sz="1200" u="none" strike="noStrike">
                <a:solidFill>
                  <a:schemeClr val="dk1"/>
                </a:solidFill>
                <a:latin typeface="Calibri"/>
                <a:ea typeface="Calibri"/>
                <a:cs typeface="Calibri"/>
                <a:sym typeface="Calibri"/>
              </a:rPr>
              <a:t>, </a:t>
            </a:r>
            <a:r>
              <a:rPr b="0" i="0" lang="en-GB" sz="1200" u="sng" strike="noStrike">
                <a:solidFill>
                  <a:schemeClr val="dk1"/>
                </a:solidFill>
                <a:latin typeface="Calibri"/>
                <a:ea typeface="Calibri"/>
                <a:cs typeface="Calibri"/>
                <a:sym typeface="Calibri"/>
                <a:hlinkClick r:id="rId5">
                  <a:extLst>
                    <a:ext uri="{A12FA001-AC4F-418D-AE19-62706E023703}">
                      <ahyp:hlinkClr val="tx"/>
                    </a:ext>
                  </a:extLst>
                </a:hlinkClick>
              </a:rPr>
              <a:t>Thelwall, Vaughan and Björneborn, 2005</a:t>
            </a:r>
            <a:r>
              <a:rPr b="0" i="0" lang="en-GB" sz="1200" u="none" strike="noStrike">
                <a:solidFill>
                  <a:schemeClr val="dk1"/>
                </a:solidFill>
                <a:latin typeface="Calibri"/>
                <a:ea typeface="Calibri"/>
                <a:cs typeface="Calibri"/>
                <a:sym typeface="Calibri"/>
              </a:rPr>
              <a:t>). This field mainly concerns the analysis of web pages as if they were documents.</a:t>
            </a:r>
            <a:endParaRPr/>
          </a:p>
        </p:txBody>
      </p:sp>
      <p:sp>
        <p:nvSpPr>
          <p:cNvPr id="277" name="Google Shape;27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16.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Duotone 1">
  <p:cSld name="Title Slide Duotone 1">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6"/>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lt1"/>
              </a:buClr>
              <a:buSzPts val="4600"/>
              <a:buFont typeface="Georgia"/>
              <a:buNone/>
              <a:defRPr sz="4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56"/>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lvl1pPr lvl="0" algn="ctr">
              <a:lnSpc>
                <a:spcPct val="95000"/>
              </a:lnSpc>
              <a:spcBef>
                <a:spcPts val="0"/>
              </a:spcBef>
              <a:spcAft>
                <a:spcPts val="0"/>
              </a:spcAft>
              <a:buClr>
                <a:schemeClr val="lt1"/>
              </a:buClr>
              <a:buSzPts val="2000"/>
              <a:buNone/>
              <a:defRPr sz="2000">
                <a:solidFill>
                  <a:schemeClr val="lt1"/>
                </a:solidFill>
              </a:defRPr>
            </a:lvl1pPr>
            <a:lvl2pPr lvl="1" algn="ctr">
              <a:lnSpc>
                <a:spcPct val="105000"/>
              </a:lnSpc>
              <a:spcBef>
                <a:spcPts val="0"/>
              </a:spcBef>
              <a:spcAft>
                <a:spcPts val="0"/>
              </a:spcAft>
              <a:buClr>
                <a:schemeClr val="accent4"/>
              </a:buClr>
              <a:buSzPts val="2000"/>
              <a:buNone/>
              <a:defRPr sz="2000"/>
            </a:lvl2pPr>
            <a:lvl3pPr lvl="2" algn="ctr">
              <a:lnSpc>
                <a:spcPct val="105000"/>
              </a:lnSpc>
              <a:spcBef>
                <a:spcPts val="0"/>
              </a:spcBef>
              <a:spcAft>
                <a:spcPts val="0"/>
              </a:spcAft>
              <a:buClr>
                <a:schemeClr val="accent4"/>
              </a:buClr>
              <a:buSzPts val="1800"/>
              <a:buNone/>
              <a:defRPr sz="1800"/>
            </a:lvl3pPr>
            <a:lvl4pPr lvl="3" algn="ctr">
              <a:lnSpc>
                <a:spcPct val="95000"/>
              </a:lnSpc>
              <a:spcBef>
                <a:spcPts val="800"/>
              </a:spcBef>
              <a:spcAft>
                <a:spcPts val="0"/>
              </a:spcAft>
              <a:buClr>
                <a:schemeClr val="accent4"/>
              </a:buClr>
              <a:buSzPts val="1600"/>
              <a:buNone/>
              <a:defRPr sz="1600"/>
            </a:lvl4pPr>
            <a:lvl5pPr lvl="4" algn="ctr">
              <a:lnSpc>
                <a:spcPct val="105000"/>
              </a:lnSpc>
              <a:spcBef>
                <a:spcPts val="800"/>
              </a:spcBef>
              <a:spcAft>
                <a:spcPts val="0"/>
              </a:spcAft>
              <a:buClr>
                <a:schemeClr val="accent4"/>
              </a:buClr>
              <a:buSzPts val="1600"/>
              <a:buNone/>
              <a:defRPr sz="1600"/>
            </a:lvl5pPr>
            <a:lvl6pPr lvl="5" algn="ctr">
              <a:lnSpc>
                <a:spcPct val="105000"/>
              </a:lnSpc>
              <a:spcBef>
                <a:spcPts val="600"/>
              </a:spcBef>
              <a:spcAft>
                <a:spcPts val="0"/>
              </a:spcAft>
              <a:buClr>
                <a:schemeClr val="accent4"/>
              </a:buClr>
              <a:buSzPts val="1600"/>
              <a:buNone/>
              <a:defRPr sz="1600"/>
            </a:lvl6pPr>
            <a:lvl7pPr lvl="6" algn="ctr">
              <a:lnSpc>
                <a:spcPct val="95000"/>
              </a:lnSpc>
              <a:spcBef>
                <a:spcPts val="600"/>
              </a:spcBef>
              <a:spcAft>
                <a:spcPts val="0"/>
              </a:spcAft>
              <a:buClr>
                <a:schemeClr val="accent4"/>
              </a:buClr>
              <a:buSzPts val="1600"/>
              <a:buNone/>
              <a:defRPr sz="1600"/>
            </a:lvl7pPr>
            <a:lvl8pPr lvl="7" algn="ctr">
              <a:lnSpc>
                <a:spcPct val="95000"/>
              </a:lnSpc>
              <a:spcBef>
                <a:spcPts val="0"/>
              </a:spcBef>
              <a:spcAft>
                <a:spcPts val="0"/>
              </a:spcAft>
              <a:buClr>
                <a:schemeClr val="accent4"/>
              </a:buClr>
              <a:buSzPts val="1600"/>
              <a:buNone/>
              <a:defRPr sz="1600"/>
            </a:lvl8pPr>
            <a:lvl9pPr lvl="8" algn="ctr">
              <a:lnSpc>
                <a:spcPct val="95000"/>
              </a:lnSpc>
              <a:spcBef>
                <a:spcPts val="0"/>
              </a:spcBef>
              <a:spcAft>
                <a:spcPts val="0"/>
              </a:spcAft>
              <a:buClr>
                <a:schemeClr val="accent4"/>
              </a:buClr>
              <a:buSzPts val="1600"/>
              <a:buNone/>
              <a:defRPr sz="1600"/>
            </a:lvl9pPr>
          </a:lstStyle>
          <a:p/>
        </p:txBody>
      </p:sp>
      <p:sp>
        <p:nvSpPr>
          <p:cNvPr id="19" name="Google Shape;19;p56"/>
          <p:cNvSpPr txBox="1"/>
          <p:nvPr>
            <p:ph idx="11" type="ftr"/>
          </p:nvPr>
        </p:nvSpPr>
        <p:spPr>
          <a:xfrm>
            <a:off x="1143000" y="476162"/>
            <a:ext cx="6858000" cy="44741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sz="14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0" name="Google Shape;20;p56"/>
          <p:cNvPicPr preferRelativeResize="0"/>
          <p:nvPr/>
        </p:nvPicPr>
        <p:blipFill rotWithShape="1">
          <a:blip r:embed="rId3">
            <a:alphaModFix/>
          </a:blip>
          <a:srcRect b="0" l="0" r="0" t="0"/>
          <a:stretch/>
        </p:blipFill>
        <p:spPr>
          <a:xfrm>
            <a:off x="2213202" y="5766838"/>
            <a:ext cx="4717596" cy="92772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and Statement">
  <p:cSld name="Picture and Statement">
    <p:spTree>
      <p:nvGrpSpPr>
        <p:cNvPr id="77" name="Shape 77"/>
        <p:cNvGrpSpPr/>
        <p:nvPr/>
      </p:nvGrpSpPr>
      <p:grpSpPr>
        <a:xfrm>
          <a:off x="0" y="0"/>
          <a:ext cx="0" cy="0"/>
          <a:chOff x="0" y="0"/>
          <a:chExt cx="0" cy="0"/>
        </a:xfrm>
      </p:grpSpPr>
      <p:sp>
        <p:nvSpPr>
          <p:cNvPr id="78" name="Google Shape;78;p65"/>
          <p:cNvSpPr/>
          <p:nvPr/>
        </p:nvSpPr>
        <p:spPr>
          <a:xfrm>
            <a:off x="4680000" y="1334950"/>
            <a:ext cx="4302000" cy="5346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79" name="Google Shape;79;p65"/>
          <p:cNvSpPr/>
          <p:nvPr>
            <p:ph idx="2" type="pic"/>
          </p:nvPr>
        </p:nvSpPr>
        <p:spPr>
          <a:xfrm>
            <a:off x="180000" y="1334950"/>
            <a:ext cx="4302000" cy="5346000"/>
          </a:xfrm>
          <a:prstGeom prst="rect">
            <a:avLst/>
          </a:prstGeom>
          <a:noFill/>
          <a:ln>
            <a:noFill/>
          </a:ln>
        </p:spPr>
      </p:sp>
      <p:pic>
        <p:nvPicPr>
          <p:cNvPr id="80" name="Google Shape;80;p65"/>
          <p:cNvPicPr preferRelativeResize="0"/>
          <p:nvPr/>
        </p:nvPicPr>
        <p:blipFill rotWithShape="1">
          <a:blip r:embed="rId2">
            <a:alphaModFix/>
          </a:blip>
          <a:srcRect b="0" l="0" r="0" t="0"/>
          <a:stretch/>
        </p:blipFill>
        <p:spPr>
          <a:xfrm>
            <a:off x="6087304" y="5904000"/>
            <a:ext cx="1790700" cy="533400"/>
          </a:xfrm>
          <a:prstGeom prst="rect">
            <a:avLst/>
          </a:prstGeom>
          <a:noFill/>
          <a:ln>
            <a:noFill/>
          </a:ln>
        </p:spPr>
      </p:pic>
      <p:sp>
        <p:nvSpPr>
          <p:cNvPr id="81" name="Google Shape;81;p65"/>
          <p:cNvSpPr/>
          <p:nvPr/>
        </p:nvSpPr>
        <p:spPr>
          <a:xfrm>
            <a:off x="0" y="0"/>
            <a:ext cx="9144000" cy="1152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82" name="Google Shape;82;p65"/>
          <p:cNvSpPr txBox="1"/>
          <p:nvPr>
            <p:ph idx="1" type="body"/>
          </p:nvPr>
        </p:nvSpPr>
        <p:spPr>
          <a:xfrm>
            <a:off x="4981575" y="1661024"/>
            <a:ext cx="3714817" cy="3723776"/>
          </a:xfrm>
          <a:prstGeom prst="rect">
            <a:avLst/>
          </a:prstGeom>
          <a:noFill/>
          <a:ln>
            <a:noFill/>
          </a:ln>
        </p:spPr>
        <p:txBody>
          <a:bodyPr anchorCtr="0" anchor="ctr" bIns="0" lIns="0" spcFirstLastPara="1" rIns="0" wrap="square" tIns="0">
            <a:noAutofit/>
          </a:bodyPr>
          <a:lstStyle>
            <a:lvl1pPr indent="-228600" lvl="0" marL="457200" algn="ctr">
              <a:lnSpc>
                <a:spcPct val="120000"/>
              </a:lnSpc>
              <a:spcBef>
                <a:spcPts val="0"/>
              </a:spcBef>
              <a:spcAft>
                <a:spcPts val="0"/>
              </a:spcAft>
              <a:buClr>
                <a:schemeClr val="lt1"/>
              </a:buClr>
              <a:buSzPts val="1600"/>
              <a:buNone/>
              <a:defRPr>
                <a:solidFill>
                  <a:schemeClr val="lt1"/>
                </a:solidFill>
              </a:defRPr>
            </a:lvl1pPr>
            <a:lvl2pPr indent="-228600" lvl="1" marL="914400" algn="ctr">
              <a:lnSpc>
                <a:spcPct val="105000"/>
              </a:lnSpc>
              <a:spcBef>
                <a:spcPts val="0"/>
              </a:spcBef>
              <a:spcAft>
                <a:spcPts val="0"/>
              </a:spcAft>
              <a:buClr>
                <a:schemeClr val="lt1"/>
              </a:buClr>
              <a:buSzPts val="1200"/>
              <a:buNone/>
              <a:defRPr>
                <a:solidFill>
                  <a:schemeClr val="lt1"/>
                </a:solidFill>
              </a:defRPr>
            </a:lvl2pPr>
            <a:lvl3pPr indent="-304800" lvl="2" marL="1371600" algn="ctr">
              <a:lnSpc>
                <a:spcPct val="105000"/>
              </a:lnSpc>
              <a:spcBef>
                <a:spcPts val="0"/>
              </a:spcBef>
              <a:spcAft>
                <a:spcPts val="0"/>
              </a:spcAft>
              <a:buClr>
                <a:schemeClr val="lt1"/>
              </a:buClr>
              <a:buSzPts val="1200"/>
              <a:buChar char="-"/>
              <a:defRPr>
                <a:solidFill>
                  <a:schemeClr val="lt1"/>
                </a:solidFill>
              </a:defRPr>
            </a:lvl3pPr>
            <a:lvl4pPr indent="-228600" lvl="3" marL="1828800" algn="ctr">
              <a:lnSpc>
                <a:spcPct val="95000"/>
              </a:lnSpc>
              <a:spcBef>
                <a:spcPts val="800"/>
              </a:spcBef>
              <a:spcAft>
                <a:spcPts val="0"/>
              </a:spcAft>
              <a:buClr>
                <a:schemeClr val="lt1"/>
              </a:buClr>
              <a:buSzPts val="1600"/>
              <a:buNone/>
              <a:defRPr>
                <a:solidFill>
                  <a:schemeClr val="lt1"/>
                </a:solidFill>
              </a:defRPr>
            </a:lvl4pPr>
            <a:lvl5pPr indent="-228600" lvl="4" marL="2286000" algn="ctr">
              <a:lnSpc>
                <a:spcPct val="105000"/>
              </a:lnSpc>
              <a:spcBef>
                <a:spcPts val="800"/>
              </a:spcBef>
              <a:spcAft>
                <a:spcPts val="0"/>
              </a:spcAft>
              <a:buClr>
                <a:schemeClr val="lt1"/>
              </a:buClr>
              <a:buSzPts val="1200"/>
              <a:buNone/>
              <a:defRPr>
                <a:solidFill>
                  <a:schemeClr val="lt1"/>
                </a:solidFill>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83" name="Google Shape;83;p65"/>
          <p:cNvSpPr txBox="1"/>
          <p:nvPr>
            <p:ph idx="12" type="sldNum"/>
          </p:nvPr>
        </p:nvSpPr>
        <p:spPr>
          <a:xfrm>
            <a:off x="8197600" y="4690745"/>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84" name="Google Shape;84;p65"/>
          <p:cNvSpPr txBox="1"/>
          <p:nvPr>
            <p:ph idx="10" type="dt"/>
          </p:nvPr>
        </p:nvSpPr>
        <p:spPr>
          <a:xfrm>
            <a:off x="360000" y="6356350"/>
            <a:ext cx="20574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65"/>
          <p:cNvSpPr txBox="1"/>
          <p:nvPr>
            <p:ph idx="11" type="ftr"/>
          </p:nvPr>
        </p:nvSpPr>
        <p:spPr>
          <a:xfrm>
            <a:off x="4981574" y="1417474"/>
            <a:ext cx="3714817" cy="1800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65"/>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800"/>
              <a:buFont typeface="Georgia"/>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65"/>
          <p:cNvSpPr txBox="1"/>
          <p:nvPr/>
        </p:nvSpPr>
        <p:spPr>
          <a:xfrm>
            <a:off x="1143000" y="142516"/>
            <a:ext cx="6858000" cy="27561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400" cap="none">
                <a:solidFill>
                  <a:schemeClr val="lt1"/>
                </a:solidFill>
                <a:latin typeface="Arial"/>
                <a:ea typeface="Arial"/>
                <a:cs typeface="Arial"/>
                <a:sym typeface="Arial"/>
              </a:rPr>
              <a:t>SPRU - SCIENCE POLICY RESEARCH UNIT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hoto">
  <p:cSld name="Two Photo">
    <p:spTree>
      <p:nvGrpSpPr>
        <p:cNvPr id="88" name="Shape 88"/>
        <p:cNvGrpSpPr/>
        <p:nvPr/>
      </p:nvGrpSpPr>
      <p:grpSpPr>
        <a:xfrm>
          <a:off x="0" y="0"/>
          <a:ext cx="0" cy="0"/>
          <a:chOff x="0" y="0"/>
          <a:chExt cx="0" cy="0"/>
        </a:xfrm>
      </p:grpSpPr>
      <p:sp>
        <p:nvSpPr>
          <p:cNvPr id="89" name="Google Shape;89;p66"/>
          <p:cNvSpPr/>
          <p:nvPr/>
        </p:nvSpPr>
        <p:spPr>
          <a:xfrm>
            <a:off x="0" y="0"/>
            <a:ext cx="9144000" cy="1152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90" name="Google Shape;90;p66"/>
          <p:cNvSpPr txBox="1"/>
          <p:nvPr>
            <p:ph idx="12" type="sldNum"/>
          </p:nvPr>
        </p:nvSpPr>
        <p:spPr>
          <a:xfrm>
            <a:off x="8604000" y="47625"/>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91" name="Google Shape;91;p66"/>
          <p:cNvSpPr/>
          <p:nvPr>
            <p:ph idx="2" type="pic"/>
          </p:nvPr>
        </p:nvSpPr>
        <p:spPr>
          <a:xfrm>
            <a:off x="4644000" y="1476000"/>
            <a:ext cx="4140000" cy="4140000"/>
          </a:xfrm>
          <a:prstGeom prst="rect">
            <a:avLst/>
          </a:prstGeom>
          <a:noFill/>
          <a:ln>
            <a:noFill/>
          </a:ln>
        </p:spPr>
      </p:sp>
      <p:sp>
        <p:nvSpPr>
          <p:cNvPr id="92" name="Google Shape;92;p66"/>
          <p:cNvSpPr/>
          <p:nvPr>
            <p:ph idx="3" type="pic"/>
          </p:nvPr>
        </p:nvSpPr>
        <p:spPr>
          <a:xfrm>
            <a:off x="360000" y="1476000"/>
            <a:ext cx="4140000" cy="4140000"/>
          </a:xfrm>
          <a:prstGeom prst="rect">
            <a:avLst/>
          </a:prstGeom>
          <a:noFill/>
          <a:ln>
            <a:noFill/>
          </a:ln>
        </p:spPr>
      </p:sp>
      <p:pic>
        <p:nvPicPr>
          <p:cNvPr id="93" name="Google Shape;93;p66"/>
          <p:cNvPicPr preferRelativeResize="0"/>
          <p:nvPr/>
        </p:nvPicPr>
        <p:blipFill rotWithShape="1">
          <a:blip r:embed="rId2">
            <a:alphaModFix/>
          </a:blip>
          <a:srcRect b="0" l="0" r="0" t="0"/>
          <a:stretch/>
        </p:blipFill>
        <p:spPr>
          <a:xfrm>
            <a:off x="3682311" y="5905500"/>
            <a:ext cx="1779378" cy="533400"/>
          </a:xfrm>
          <a:prstGeom prst="rect">
            <a:avLst/>
          </a:prstGeom>
          <a:noFill/>
          <a:ln>
            <a:noFill/>
          </a:ln>
        </p:spPr>
      </p:pic>
      <p:sp>
        <p:nvSpPr>
          <p:cNvPr id="94" name="Google Shape;94;p66"/>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800"/>
              <a:buFont typeface="Georgia"/>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66"/>
          <p:cNvSpPr txBox="1"/>
          <p:nvPr/>
        </p:nvSpPr>
        <p:spPr>
          <a:xfrm>
            <a:off x="1143000" y="142516"/>
            <a:ext cx="6858000" cy="27561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400" cap="none">
                <a:solidFill>
                  <a:schemeClr val="lt1"/>
                </a:solidFill>
                <a:latin typeface="Arial"/>
                <a:ea typeface="Arial"/>
                <a:cs typeface="Arial"/>
                <a:sym typeface="Arial"/>
              </a:rPr>
              <a:t>SPRU - SCIENCE POLICY RESEARCH UNIT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no title">
  <p:cSld name="Blank - no title">
    <p:spTree>
      <p:nvGrpSpPr>
        <p:cNvPr id="96" name="Shape 9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nse Slide Content">
  <p:cSld name="Dense Slide Content">
    <p:spTree>
      <p:nvGrpSpPr>
        <p:cNvPr id="97" name="Shape 97"/>
        <p:cNvGrpSpPr/>
        <p:nvPr/>
      </p:nvGrpSpPr>
      <p:grpSpPr>
        <a:xfrm>
          <a:off x="0" y="0"/>
          <a:ext cx="0" cy="0"/>
          <a:chOff x="0" y="0"/>
          <a:chExt cx="0" cy="0"/>
        </a:xfrm>
      </p:grpSpPr>
      <p:sp>
        <p:nvSpPr>
          <p:cNvPr id="98" name="Google Shape;98;p68"/>
          <p:cNvSpPr txBox="1"/>
          <p:nvPr>
            <p:ph idx="12" type="sldNum"/>
          </p:nvPr>
        </p:nvSpPr>
        <p:spPr>
          <a:xfrm>
            <a:off x="8604000" y="6563524"/>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99" name="Google Shape;99;p68"/>
          <p:cNvSpPr txBox="1"/>
          <p:nvPr>
            <p:ph idx="1" type="body"/>
          </p:nvPr>
        </p:nvSpPr>
        <p:spPr>
          <a:xfrm>
            <a:off x="360363" y="1475999"/>
            <a:ext cx="2700337" cy="4933481"/>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0"/>
              </a:spcBef>
              <a:spcAft>
                <a:spcPts val="0"/>
              </a:spcAft>
              <a:buClr>
                <a:schemeClr val="accent4"/>
              </a:buClr>
              <a:buSzPts val="1200"/>
              <a:buNone/>
              <a:defRPr sz="1200"/>
            </a:lvl1pPr>
            <a:lvl2pPr indent="-228600" lvl="1" marL="914400" algn="l">
              <a:lnSpc>
                <a:spcPct val="105000"/>
              </a:lnSpc>
              <a:spcBef>
                <a:spcPts val="0"/>
              </a:spcBef>
              <a:spcAft>
                <a:spcPts val="0"/>
              </a:spcAft>
              <a:buClr>
                <a:schemeClr val="accent4"/>
              </a:buClr>
              <a:buSzPts val="1200"/>
              <a:buNone/>
              <a:defRPr sz="1200"/>
            </a:lvl2pPr>
            <a:lvl3pPr indent="-304800" lvl="2" marL="1371600" algn="l">
              <a:lnSpc>
                <a:spcPct val="105000"/>
              </a:lnSpc>
              <a:spcBef>
                <a:spcPts val="0"/>
              </a:spcBef>
              <a:spcAft>
                <a:spcPts val="0"/>
              </a:spcAft>
              <a:buClr>
                <a:schemeClr val="accent4"/>
              </a:buClr>
              <a:buSzPts val="1200"/>
              <a:buChar char="-"/>
              <a:defRPr sz="1200"/>
            </a:lvl3pPr>
            <a:lvl4pPr indent="-228600" lvl="3" marL="1828800" algn="l">
              <a:lnSpc>
                <a:spcPct val="95000"/>
              </a:lnSpc>
              <a:spcBef>
                <a:spcPts val="800"/>
              </a:spcBef>
              <a:spcAft>
                <a:spcPts val="0"/>
              </a:spcAft>
              <a:buClr>
                <a:schemeClr val="accent4"/>
              </a:buClr>
              <a:buSzPts val="1200"/>
              <a:buNone/>
              <a:defRPr sz="1200"/>
            </a:lvl4pPr>
            <a:lvl5pPr indent="-228600" lvl="4" marL="2286000" algn="l">
              <a:lnSpc>
                <a:spcPct val="105000"/>
              </a:lnSpc>
              <a:spcBef>
                <a:spcPts val="800"/>
              </a:spcBef>
              <a:spcAft>
                <a:spcPts val="0"/>
              </a:spcAft>
              <a:buClr>
                <a:schemeClr val="accent4"/>
              </a:buClr>
              <a:buSzPts val="1200"/>
              <a:buNone/>
              <a:defRPr sz="1200"/>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100" name="Google Shape;100;p68"/>
          <p:cNvSpPr txBox="1"/>
          <p:nvPr>
            <p:ph idx="2" type="body"/>
          </p:nvPr>
        </p:nvSpPr>
        <p:spPr>
          <a:xfrm>
            <a:off x="3218662" y="1475999"/>
            <a:ext cx="2700337" cy="4933482"/>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0"/>
              </a:spcBef>
              <a:spcAft>
                <a:spcPts val="0"/>
              </a:spcAft>
              <a:buClr>
                <a:schemeClr val="accent4"/>
              </a:buClr>
              <a:buSzPts val="1200"/>
              <a:buNone/>
              <a:defRPr sz="1200"/>
            </a:lvl1pPr>
            <a:lvl2pPr indent="-228600" lvl="1" marL="914400" algn="l">
              <a:lnSpc>
                <a:spcPct val="105000"/>
              </a:lnSpc>
              <a:spcBef>
                <a:spcPts val="0"/>
              </a:spcBef>
              <a:spcAft>
                <a:spcPts val="0"/>
              </a:spcAft>
              <a:buClr>
                <a:schemeClr val="accent4"/>
              </a:buClr>
              <a:buSzPts val="1200"/>
              <a:buNone/>
              <a:defRPr sz="1200"/>
            </a:lvl2pPr>
            <a:lvl3pPr indent="-304800" lvl="2" marL="1371600" algn="l">
              <a:lnSpc>
                <a:spcPct val="105000"/>
              </a:lnSpc>
              <a:spcBef>
                <a:spcPts val="0"/>
              </a:spcBef>
              <a:spcAft>
                <a:spcPts val="0"/>
              </a:spcAft>
              <a:buClr>
                <a:schemeClr val="accent4"/>
              </a:buClr>
              <a:buSzPts val="1200"/>
              <a:buChar char="-"/>
              <a:defRPr sz="1200"/>
            </a:lvl3pPr>
            <a:lvl4pPr indent="-228600" lvl="3" marL="1828800" algn="l">
              <a:lnSpc>
                <a:spcPct val="95000"/>
              </a:lnSpc>
              <a:spcBef>
                <a:spcPts val="800"/>
              </a:spcBef>
              <a:spcAft>
                <a:spcPts val="0"/>
              </a:spcAft>
              <a:buClr>
                <a:schemeClr val="accent4"/>
              </a:buClr>
              <a:buSzPts val="1200"/>
              <a:buNone/>
              <a:defRPr sz="1200"/>
            </a:lvl4pPr>
            <a:lvl5pPr indent="-228600" lvl="4" marL="2286000" algn="l">
              <a:lnSpc>
                <a:spcPct val="105000"/>
              </a:lnSpc>
              <a:spcBef>
                <a:spcPts val="800"/>
              </a:spcBef>
              <a:spcAft>
                <a:spcPts val="0"/>
              </a:spcAft>
              <a:buClr>
                <a:schemeClr val="accent4"/>
              </a:buClr>
              <a:buSzPts val="1200"/>
              <a:buNone/>
              <a:defRPr sz="1200"/>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101" name="Google Shape;101;p68"/>
          <p:cNvSpPr txBox="1"/>
          <p:nvPr>
            <p:ph idx="3" type="body"/>
          </p:nvPr>
        </p:nvSpPr>
        <p:spPr>
          <a:xfrm>
            <a:off x="6083356" y="396453"/>
            <a:ext cx="2700337" cy="6013028"/>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0"/>
              </a:spcBef>
              <a:spcAft>
                <a:spcPts val="0"/>
              </a:spcAft>
              <a:buClr>
                <a:schemeClr val="accent4"/>
              </a:buClr>
              <a:buSzPts val="1200"/>
              <a:buNone/>
              <a:defRPr sz="1200"/>
            </a:lvl1pPr>
            <a:lvl2pPr indent="-228600" lvl="1" marL="914400" algn="l">
              <a:lnSpc>
                <a:spcPct val="105000"/>
              </a:lnSpc>
              <a:spcBef>
                <a:spcPts val="0"/>
              </a:spcBef>
              <a:spcAft>
                <a:spcPts val="0"/>
              </a:spcAft>
              <a:buClr>
                <a:schemeClr val="accent4"/>
              </a:buClr>
              <a:buSzPts val="1200"/>
              <a:buNone/>
              <a:defRPr sz="1200"/>
            </a:lvl2pPr>
            <a:lvl3pPr indent="-304800" lvl="2" marL="1371600" algn="l">
              <a:lnSpc>
                <a:spcPct val="105000"/>
              </a:lnSpc>
              <a:spcBef>
                <a:spcPts val="0"/>
              </a:spcBef>
              <a:spcAft>
                <a:spcPts val="0"/>
              </a:spcAft>
              <a:buClr>
                <a:schemeClr val="accent4"/>
              </a:buClr>
              <a:buSzPts val="1200"/>
              <a:buChar char="-"/>
              <a:defRPr sz="1200"/>
            </a:lvl3pPr>
            <a:lvl4pPr indent="-228600" lvl="3" marL="1828800" algn="l">
              <a:lnSpc>
                <a:spcPct val="95000"/>
              </a:lnSpc>
              <a:spcBef>
                <a:spcPts val="800"/>
              </a:spcBef>
              <a:spcAft>
                <a:spcPts val="0"/>
              </a:spcAft>
              <a:buClr>
                <a:schemeClr val="accent4"/>
              </a:buClr>
              <a:buSzPts val="1200"/>
              <a:buNone/>
              <a:defRPr sz="1200"/>
            </a:lvl4pPr>
            <a:lvl5pPr indent="-228600" lvl="4" marL="2286000" algn="l">
              <a:lnSpc>
                <a:spcPct val="105000"/>
              </a:lnSpc>
              <a:spcBef>
                <a:spcPts val="800"/>
              </a:spcBef>
              <a:spcAft>
                <a:spcPts val="0"/>
              </a:spcAft>
              <a:buClr>
                <a:schemeClr val="accent4"/>
              </a:buClr>
              <a:buSzPts val="1200"/>
              <a:buNone/>
              <a:defRPr sz="1200"/>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102" name="Google Shape;102;p68"/>
          <p:cNvSpPr txBox="1"/>
          <p:nvPr>
            <p:ph type="ctrTitle"/>
          </p:nvPr>
        </p:nvSpPr>
        <p:spPr>
          <a:xfrm>
            <a:off x="360000" y="47624"/>
            <a:ext cx="5558999" cy="108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accent4"/>
              </a:buClr>
              <a:buSzPts val="3800"/>
              <a:buFont typeface="Georgia"/>
              <a:buNone/>
              <a:defRPr sz="38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68"/>
          <p:cNvSpPr txBox="1"/>
          <p:nvPr>
            <p:ph idx="11" type="ftr"/>
          </p:nvPr>
        </p:nvSpPr>
        <p:spPr>
          <a:xfrm>
            <a:off x="2006804" y="6562855"/>
            <a:ext cx="3086100" cy="180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68"/>
          <p:cNvSpPr txBox="1"/>
          <p:nvPr/>
        </p:nvSpPr>
        <p:spPr>
          <a:xfrm>
            <a:off x="167211" y="6563523"/>
            <a:ext cx="3414613" cy="180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800">
                <a:solidFill>
                  <a:schemeClr val="accent4"/>
                </a:solidFill>
                <a:latin typeface="Arial"/>
                <a:ea typeface="Arial"/>
                <a:cs typeface="Arial"/>
                <a:sym typeface="Arial"/>
              </a:rPr>
              <a:t>University of Sussex Business School –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hree Photos">
  <p:cSld name="Text and Three Photos">
    <p:spTree>
      <p:nvGrpSpPr>
        <p:cNvPr id="105" name="Shape 105"/>
        <p:cNvGrpSpPr/>
        <p:nvPr/>
      </p:nvGrpSpPr>
      <p:grpSpPr>
        <a:xfrm>
          <a:off x="0" y="0"/>
          <a:ext cx="0" cy="0"/>
          <a:chOff x="0" y="0"/>
          <a:chExt cx="0" cy="0"/>
        </a:xfrm>
      </p:grpSpPr>
      <p:sp>
        <p:nvSpPr>
          <p:cNvPr id="106" name="Google Shape;106;p69"/>
          <p:cNvSpPr/>
          <p:nvPr/>
        </p:nvSpPr>
        <p:spPr>
          <a:xfrm>
            <a:off x="167211" y="1334950"/>
            <a:ext cx="4302000" cy="5346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107" name="Google Shape;107;p69"/>
          <p:cNvSpPr/>
          <p:nvPr/>
        </p:nvSpPr>
        <p:spPr>
          <a:xfrm>
            <a:off x="0" y="0"/>
            <a:ext cx="9144000" cy="1152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108" name="Google Shape;108;p69"/>
          <p:cNvSpPr txBox="1"/>
          <p:nvPr>
            <p:ph idx="1" type="body"/>
          </p:nvPr>
        </p:nvSpPr>
        <p:spPr>
          <a:xfrm>
            <a:off x="468786" y="1661024"/>
            <a:ext cx="3714817" cy="3723776"/>
          </a:xfrm>
          <a:prstGeom prst="rect">
            <a:avLst/>
          </a:prstGeom>
          <a:noFill/>
          <a:ln>
            <a:noFill/>
          </a:ln>
        </p:spPr>
        <p:txBody>
          <a:bodyPr anchorCtr="0" anchor="ctr" bIns="0" lIns="0" spcFirstLastPara="1" rIns="0" wrap="square" tIns="0">
            <a:noAutofit/>
          </a:bodyPr>
          <a:lstStyle>
            <a:lvl1pPr indent="-228600" lvl="0" marL="457200" algn="ctr">
              <a:lnSpc>
                <a:spcPct val="95000"/>
              </a:lnSpc>
              <a:spcBef>
                <a:spcPts val="0"/>
              </a:spcBef>
              <a:spcAft>
                <a:spcPts val="0"/>
              </a:spcAft>
              <a:buClr>
                <a:schemeClr val="accent4"/>
              </a:buClr>
              <a:buSzPts val="1600"/>
              <a:buNone/>
              <a:defRPr>
                <a:solidFill>
                  <a:schemeClr val="accent4"/>
                </a:solidFill>
              </a:defRPr>
            </a:lvl1pPr>
            <a:lvl2pPr indent="-228600" lvl="1" marL="914400" algn="ctr">
              <a:lnSpc>
                <a:spcPct val="105000"/>
              </a:lnSpc>
              <a:spcBef>
                <a:spcPts val="0"/>
              </a:spcBef>
              <a:spcAft>
                <a:spcPts val="0"/>
              </a:spcAft>
              <a:buClr>
                <a:schemeClr val="accent4"/>
              </a:buClr>
              <a:buSzPts val="1200"/>
              <a:buNone/>
              <a:defRPr>
                <a:solidFill>
                  <a:schemeClr val="accent4"/>
                </a:solidFill>
              </a:defRPr>
            </a:lvl2pPr>
            <a:lvl3pPr indent="-304800" lvl="2" marL="1371600" algn="ctr">
              <a:lnSpc>
                <a:spcPct val="105000"/>
              </a:lnSpc>
              <a:spcBef>
                <a:spcPts val="0"/>
              </a:spcBef>
              <a:spcAft>
                <a:spcPts val="0"/>
              </a:spcAft>
              <a:buClr>
                <a:schemeClr val="accent4"/>
              </a:buClr>
              <a:buSzPts val="1200"/>
              <a:buChar char="-"/>
              <a:defRPr>
                <a:solidFill>
                  <a:schemeClr val="accent4"/>
                </a:solidFill>
              </a:defRPr>
            </a:lvl3pPr>
            <a:lvl4pPr indent="-228600" lvl="3" marL="1828800" algn="ctr">
              <a:lnSpc>
                <a:spcPct val="95000"/>
              </a:lnSpc>
              <a:spcBef>
                <a:spcPts val="800"/>
              </a:spcBef>
              <a:spcAft>
                <a:spcPts val="0"/>
              </a:spcAft>
              <a:buClr>
                <a:schemeClr val="accent4"/>
              </a:buClr>
              <a:buSzPts val="1600"/>
              <a:buNone/>
              <a:defRPr>
                <a:solidFill>
                  <a:schemeClr val="accent4"/>
                </a:solidFill>
              </a:defRPr>
            </a:lvl4pPr>
            <a:lvl5pPr indent="-228600" lvl="4" marL="2286000" algn="ctr">
              <a:lnSpc>
                <a:spcPct val="105000"/>
              </a:lnSpc>
              <a:spcBef>
                <a:spcPts val="800"/>
              </a:spcBef>
              <a:spcAft>
                <a:spcPts val="0"/>
              </a:spcAft>
              <a:buClr>
                <a:schemeClr val="accent4"/>
              </a:buClr>
              <a:buSzPts val="1200"/>
              <a:buNone/>
              <a:defRPr>
                <a:solidFill>
                  <a:schemeClr val="accent4"/>
                </a:solidFill>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109" name="Google Shape;109;p69"/>
          <p:cNvSpPr txBox="1"/>
          <p:nvPr>
            <p:ph idx="12" type="sldNum"/>
          </p:nvPr>
        </p:nvSpPr>
        <p:spPr>
          <a:xfrm>
            <a:off x="8197600" y="4690745"/>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10" name="Google Shape;110;p69"/>
          <p:cNvSpPr/>
          <p:nvPr>
            <p:ph idx="2" type="pic"/>
          </p:nvPr>
        </p:nvSpPr>
        <p:spPr>
          <a:xfrm>
            <a:off x="4662000" y="1334950"/>
            <a:ext cx="4302000" cy="2679701"/>
          </a:xfrm>
          <a:prstGeom prst="rect">
            <a:avLst/>
          </a:prstGeom>
          <a:noFill/>
          <a:ln>
            <a:noFill/>
          </a:ln>
        </p:spPr>
      </p:sp>
      <p:sp>
        <p:nvSpPr>
          <p:cNvPr id="111" name="Google Shape;111;p69"/>
          <p:cNvSpPr/>
          <p:nvPr>
            <p:ph idx="3" type="pic"/>
          </p:nvPr>
        </p:nvSpPr>
        <p:spPr>
          <a:xfrm>
            <a:off x="4662000" y="4197601"/>
            <a:ext cx="2550890" cy="2463783"/>
          </a:xfrm>
          <a:prstGeom prst="rect">
            <a:avLst/>
          </a:prstGeom>
          <a:noFill/>
          <a:ln>
            <a:noFill/>
          </a:ln>
        </p:spPr>
      </p:sp>
      <p:sp>
        <p:nvSpPr>
          <p:cNvPr id="112" name="Google Shape;112;p69"/>
          <p:cNvSpPr/>
          <p:nvPr>
            <p:ph idx="4" type="pic"/>
          </p:nvPr>
        </p:nvSpPr>
        <p:spPr>
          <a:xfrm>
            <a:off x="7392890" y="4197601"/>
            <a:ext cx="1571110" cy="2463783"/>
          </a:xfrm>
          <a:prstGeom prst="rect">
            <a:avLst/>
          </a:prstGeom>
          <a:noFill/>
          <a:ln>
            <a:noFill/>
          </a:ln>
        </p:spPr>
      </p:sp>
      <p:pic>
        <p:nvPicPr>
          <p:cNvPr id="113" name="Google Shape;113;p69"/>
          <p:cNvPicPr preferRelativeResize="0"/>
          <p:nvPr/>
        </p:nvPicPr>
        <p:blipFill rotWithShape="1">
          <a:blip r:embed="rId2">
            <a:alphaModFix/>
          </a:blip>
          <a:srcRect b="0" l="0" r="0" t="0"/>
          <a:stretch/>
        </p:blipFill>
        <p:spPr>
          <a:xfrm>
            <a:off x="1580176" y="5905500"/>
            <a:ext cx="1779378" cy="533400"/>
          </a:xfrm>
          <a:prstGeom prst="rect">
            <a:avLst/>
          </a:prstGeom>
          <a:noFill/>
          <a:ln>
            <a:noFill/>
          </a:ln>
        </p:spPr>
      </p:pic>
      <p:sp>
        <p:nvSpPr>
          <p:cNvPr id="114" name="Google Shape;114;p69"/>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800"/>
              <a:buFont typeface="Georgia"/>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69"/>
          <p:cNvSpPr txBox="1"/>
          <p:nvPr/>
        </p:nvSpPr>
        <p:spPr>
          <a:xfrm>
            <a:off x="1143000" y="142516"/>
            <a:ext cx="6858000" cy="27561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400" cap="none">
                <a:solidFill>
                  <a:schemeClr val="lt1"/>
                </a:solidFill>
                <a:latin typeface="Arial"/>
                <a:ea typeface="Arial"/>
                <a:cs typeface="Arial"/>
                <a:sym typeface="Arial"/>
              </a:rPr>
              <a:t>SPRU - SCIENCE POLICY RESEARCH UNIT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Montage 1">
  <p:cSld name="Text and Image Montage 1">
    <p:spTree>
      <p:nvGrpSpPr>
        <p:cNvPr id="116" name="Shape 116"/>
        <p:cNvGrpSpPr/>
        <p:nvPr/>
      </p:nvGrpSpPr>
      <p:grpSpPr>
        <a:xfrm>
          <a:off x="0" y="0"/>
          <a:ext cx="0" cy="0"/>
          <a:chOff x="0" y="0"/>
          <a:chExt cx="0" cy="0"/>
        </a:xfrm>
      </p:grpSpPr>
      <p:sp>
        <p:nvSpPr>
          <p:cNvPr id="117" name="Google Shape;117;p70"/>
          <p:cNvSpPr/>
          <p:nvPr/>
        </p:nvSpPr>
        <p:spPr>
          <a:xfrm>
            <a:off x="3253311" y="1359468"/>
            <a:ext cx="5710689" cy="2908198"/>
          </a:xfrm>
          <a:prstGeom prst="rect">
            <a:avLst/>
          </a:prstGeom>
          <a:solidFill>
            <a:schemeClr val="lt2"/>
          </a:solidFill>
          <a:ln>
            <a:noFill/>
          </a:ln>
        </p:spPr>
        <p:txBody>
          <a:bodyPr anchorCtr="0" anchor="ctr" bIns="360000" lIns="360000" spcFirstLastPara="1" rIns="360000" wrap="square" tIns="360000">
            <a:noAutofit/>
          </a:bodyPr>
          <a:lstStyle/>
          <a:p>
            <a:pPr indent="0" lvl="0" marL="0" marR="0" rtl="0" algn="ctr">
              <a:spcBef>
                <a:spcPts val="0"/>
              </a:spcBef>
              <a:spcAft>
                <a:spcPts val="0"/>
              </a:spcAft>
              <a:buNone/>
            </a:pPr>
            <a:r>
              <a:rPr lang="en-GB" sz="1350">
                <a:solidFill>
                  <a:schemeClr val="accent4"/>
                </a:solidFill>
                <a:latin typeface="Arial"/>
                <a:ea typeface="Arial"/>
                <a:cs typeface="Arial"/>
                <a:sym typeface="Arial"/>
              </a:rPr>
              <a:t>Add text</a:t>
            </a:r>
            <a:endParaRPr/>
          </a:p>
        </p:txBody>
      </p:sp>
      <p:sp>
        <p:nvSpPr>
          <p:cNvPr id="118" name="Google Shape;118;p70"/>
          <p:cNvSpPr/>
          <p:nvPr>
            <p:ph idx="2" type="pic"/>
          </p:nvPr>
        </p:nvSpPr>
        <p:spPr>
          <a:xfrm>
            <a:off x="3253311" y="4435477"/>
            <a:ext cx="2725458" cy="2249323"/>
          </a:xfrm>
          <a:prstGeom prst="rect">
            <a:avLst/>
          </a:prstGeom>
          <a:noFill/>
          <a:ln>
            <a:noFill/>
          </a:ln>
        </p:spPr>
      </p:sp>
      <p:sp>
        <p:nvSpPr>
          <p:cNvPr id="119" name="Google Shape;119;p70"/>
          <p:cNvSpPr/>
          <p:nvPr>
            <p:ph idx="3" type="pic"/>
          </p:nvPr>
        </p:nvSpPr>
        <p:spPr>
          <a:xfrm>
            <a:off x="6125629" y="4435477"/>
            <a:ext cx="2838372" cy="2249323"/>
          </a:xfrm>
          <a:prstGeom prst="rect">
            <a:avLst/>
          </a:prstGeom>
          <a:noFill/>
          <a:ln>
            <a:noFill/>
          </a:ln>
        </p:spPr>
      </p:sp>
      <p:sp>
        <p:nvSpPr>
          <p:cNvPr id="120" name="Google Shape;120;p70"/>
          <p:cNvSpPr/>
          <p:nvPr/>
        </p:nvSpPr>
        <p:spPr>
          <a:xfrm>
            <a:off x="180000" y="3788396"/>
            <a:ext cx="2923563" cy="2896403"/>
          </a:xfrm>
          <a:prstGeom prst="rect">
            <a:avLst/>
          </a:prstGeom>
          <a:solidFill>
            <a:schemeClr val="lt2"/>
          </a:solidFill>
          <a:ln>
            <a:noFill/>
          </a:ln>
        </p:spPr>
        <p:txBody>
          <a:bodyPr anchorCtr="0" anchor="ctr" bIns="360000" lIns="360000" spcFirstLastPara="1" rIns="360000" wrap="square" tIns="360000">
            <a:noAutofit/>
          </a:bodyPr>
          <a:lstStyle/>
          <a:p>
            <a:pPr indent="0" lvl="0" marL="0" marR="0" rtl="0" algn="ctr">
              <a:spcBef>
                <a:spcPts val="0"/>
              </a:spcBef>
              <a:spcAft>
                <a:spcPts val="0"/>
              </a:spcAft>
              <a:buNone/>
            </a:pPr>
            <a:r>
              <a:rPr lang="en-GB" sz="1350">
                <a:solidFill>
                  <a:schemeClr val="accent4"/>
                </a:solidFill>
                <a:latin typeface="Arial"/>
                <a:ea typeface="Arial"/>
                <a:cs typeface="Arial"/>
                <a:sym typeface="Arial"/>
              </a:rPr>
              <a:t>Add text</a:t>
            </a:r>
            <a:endParaRPr/>
          </a:p>
        </p:txBody>
      </p:sp>
      <p:sp>
        <p:nvSpPr>
          <p:cNvPr id="121" name="Google Shape;121;p70"/>
          <p:cNvSpPr/>
          <p:nvPr>
            <p:ph idx="4" type="pic"/>
          </p:nvPr>
        </p:nvSpPr>
        <p:spPr>
          <a:xfrm>
            <a:off x="180000" y="1359468"/>
            <a:ext cx="2911644" cy="2221461"/>
          </a:xfrm>
          <a:prstGeom prst="rect">
            <a:avLst/>
          </a:prstGeom>
          <a:noFill/>
          <a:ln>
            <a:noFill/>
          </a:ln>
        </p:spPr>
      </p:sp>
      <p:sp>
        <p:nvSpPr>
          <p:cNvPr id="122" name="Google Shape;122;p70"/>
          <p:cNvSpPr/>
          <p:nvPr/>
        </p:nvSpPr>
        <p:spPr>
          <a:xfrm>
            <a:off x="0" y="0"/>
            <a:ext cx="9144000" cy="1152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123" name="Google Shape;123;p70"/>
          <p:cNvSpPr txBox="1"/>
          <p:nvPr>
            <p:ph idx="12" type="sldNum"/>
          </p:nvPr>
        </p:nvSpPr>
        <p:spPr>
          <a:xfrm>
            <a:off x="8604000" y="47625"/>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24" name="Google Shape;124;p70"/>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800"/>
              <a:buFont typeface="Georgia"/>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70"/>
          <p:cNvSpPr txBox="1"/>
          <p:nvPr/>
        </p:nvSpPr>
        <p:spPr>
          <a:xfrm>
            <a:off x="1143000" y="142516"/>
            <a:ext cx="6858000" cy="27561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400" cap="none">
                <a:solidFill>
                  <a:schemeClr val="lt1"/>
                </a:solidFill>
                <a:latin typeface="Arial"/>
                <a:ea typeface="Arial"/>
                <a:cs typeface="Arial"/>
                <a:sym typeface="Arial"/>
              </a:rPr>
              <a:t>SPRU - SCIENCE POLICY RESEARCH UNIT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Montage 2">
  <p:cSld name="Text and Image Montage 2">
    <p:spTree>
      <p:nvGrpSpPr>
        <p:cNvPr id="126" name="Shape 126"/>
        <p:cNvGrpSpPr/>
        <p:nvPr/>
      </p:nvGrpSpPr>
      <p:grpSpPr>
        <a:xfrm>
          <a:off x="0" y="0"/>
          <a:ext cx="0" cy="0"/>
          <a:chOff x="0" y="0"/>
          <a:chExt cx="0" cy="0"/>
        </a:xfrm>
      </p:grpSpPr>
      <p:sp>
        <p:nvSpPr>
          <p:cNvPr id="127" name="Google Shape;127;p71"/>
          <p:cNvSpPr/>
          <p:nvPr/>
        </p:nvSpPr>
        <p:spPr>
          <a:xfrm>
            <a:off x="3253311" y="1359468"/>
            <a:ext cx="2846951" cy="2908198"/>
          </a:xfrm>
          <a:prstGeom prst="rect">
            <a:avLst/>
          </a:prstGeom>
          <a:solidFill>
            <a:schemeClr val="lt2"/>
          </a:solidFill>
          <a:ln>
            <a:noFill/>
          </a:ln>
        </p:spPr>
        <p:txBody>
          <a:bodyPr anchorCtr="0" anchor="ctr" bIns="360000" lIns="360000" spcFirstLastPara="1" rIns="360000" wrap="square" tIns="360000">
            <a:noAutofit/>
          </a:bodyPr>
          <a:lstStyle/>
          <a:p>
            <a:pPr indent="0" lvl="0" marL="0" marR="0" rtl="0" algn="ctr">
              <a:spcBef>
                <a:spcPts val="0"/>
              </a:spcBef>
              <a:spcAft>
                <a:spcPts val="0"/>
              </a:spcAft>
              <a:buNone/>
            </a:pPr>
            <a:r>
              <a:rPr lang="en-GB" sz="1350">
                <a:solidFill>
                  <a:schemeClr val="accent4"/>
                </a:solidFill>
                <a:latin typeface="Arial"/>
                <a:ea typeface="Arial"/>
                <a:cs typeface="Arial"/>
                <a:sym typeface="Arial"/>
              </a:rPr>
              <a:t>Add text</a:t>
            </a:r>
            <a:endParaRPr/>
          </a:p>
        </p:txBody>
      </p:sp>
      <p:sp>
        <p:nvSpPr>
          <p:cNvPr id="128" name="Google Shape;128;p71"/>
          <p:cNvSpPr/>
          <p:nvPr>
            <p:ph idx="2" type="pic"/>
          </p:nvPr>
        </p:nvSpPr>
        <p:spPr>
          <a:xfrm>
            <a:off x="3253310" y="4435477"/>
            <a:ext cx="5710689" cy="2249323"/>
          </a:xfrm>
          <a:prstGeom prst="rect">
            <a:avLst/>
          </a:prstGeom>
          <a:noFill/>
          <a:ln>
            <a:noFill/>
          </a:ln>
        </p:spPr>
      </p:sp>
      <p:sp>
        <p:nvSpPr>
          <p:cNvPr id="129" name="Google Shape;129;p71"/>
          <p:cNvSpPr/>
          <p:nvPr/>
        </p:nvSpPr>
        <p:spPr>
          <a:xfrm>
            <a:off x="180000" y="3788396"/>
            <a:ext cx="2923563" cy="2896403"/>
          </a:xfrm>
          <a:prstGeom prst="rect">
            <a:avLst/>
          </a:prstGeom>
          <a:solidFill>
            <a:schemeClr val="lt2"/>
          </a:solidFill>
          <a:ln>
            <a:noFill/>
          </a:ln>
        </p:spPr>
        <p:txBody>
          <a:bodyPr anchorCtr="0" anchor="ctr" bIns="360000" lIns="360000" spcFirstLastPara="1" rIns="360000" wrap="square" tIns="360000">
            <a:noAutofit/>
          </a:bodyPr>
          <a:lstStyle/>
          <a:p>
            <a:pPr indent="0" lvl="0" marL="0" marR="0" rtl="0" algn="ctr">
              <a:spcBef>
                <a:spcPts val="0"/>
              </a:spcBef>
              <a:spcAft>
                <a:spcPts val="0"/>
              </a:spcAft>
              <a:buNone/>
            </a:pPr>
            <a:r>
              <a:rPr lang="en-GB" sz="1350">
                <a:solidFill>
                  <a:schemeClr val="accent4"/>
                </a:solidFill>
                <a:latin typeface="Arial"/>
                <a:ea typeface="Arial"/>
                <a:cs typeface="Arial"/>
                <a:sym typeface="Arial"/>
              </a:rPr>
              <a:t>Add text</a:t>
            </a:r>
            <a:endParaRPr/>
          </a:p>
        </p:txBody>
      </p:sp>
      <p:sp>
        <p:nvSpPr>
          <p:cNvPr id="130" name="Google Shape;130;p71"/>
          <p:cNvSpPr/>
          <p:nvPr>
            <p:ph idx="3" type="pic"/>
          </p:nvPr>
        </p:nvSpPr>
        <p:spPr>
          <a:xfrm>
            <a:off x="180000" y="1359468"/>
            <a:ext cx="2911644" cy="2221461"/>
          </a:xfrm>
          <a:prstGeom prst="rect">
            <a:avLst/>
          </a:prstGeom>
          <a:noFill/>
          <a:ln>
            <a:noFill/>
          </a:ln>
        </p:spPr>
      </p:sp>
      <p:sp>
        <p:nvSpPr>
          <p:cNvPr id="131" name="Google Shape;131;p71"/>
          <p:cNvSpPr/>
          <p:nvPr/>
        </p:nvSpPr>
        <p:spPr>
          <a:xfrm>
            <a:off x="0" y="0"/>
            <a:ext cx="9144000" cy="1152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132" name="Google Shape;132;p71"/>
          <p:cNvSpPr txBox="1"/>
          <p:nvPr>
            <p:ph idx="12" type="sldNum"/>
          </p:nvPr>
        </p:nvSpPr>
        <p:spPr>
          <a:xfrm>
            <a:off x="8604000" y="47625"/>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33" name="Google Shape;133;p71"/>
          <p:cNvSpPr/>
          <p:nvPr/>
        </p:nvSpPr>
        <p:spPr>
          <a:xfrm>
            <a:off x="6261929" y="1359468"/>
            <a:ext cx="2702070" cy="2908198"/>
          </a:xfrm>
          <a:prstGeom prst="rect">
            <a:avLst/>
          </a:prstGeom>
          <a:solidFill>
            <a:schemeClr val="lt2"/>
          </a:solidFill>
          <a:ln>
            <a:noFill/>
          </a:ln>
        </p:spPr>
        <p:txBody>
          <a:bodyPr anchorCtr="0" anchor="ctr" bIns="360000" lIns="360000" spcFirstLastPara="1" rIns="360000" wrap="square" tIns="360000">
            <a:noAutofit/>
          </a:bodyPr>
          <a:lstStyle/>
          <a:p>
            <a:pPr indent="0" lvl="0" marL="0" marR="0" rtl="0" algn="ctr">
              <a:spcBef>
                <a:spcPts val="0"/>
              </a:spcBef>
              <a:spcAft>
                <a:spcPts val="0"/>
              </a:spcAft>
              <a:buNone/>
            </a:pPr>
            <a:r>
              <a:rPr lang="en-GB" sz="1350">
                <a:solidFill>
                  <a:schemeClr val="accent4"/>
                </a:solidFill>
                <a:latin typeface="Arial"/>
                <a:ea typeface="Arial"/>
                <a:cs typeface="Arial"/>
                <a:sym typeface="Arial"/>
              </a:rPr>
              <a:t>Add text</a:t>
            </a:r>
            <a:endParaRPr/>
          </a:p>
        </p:txBody>
      </p:sp>
      <p:sp>
        <p:nvSpPr>
          <p:cNvPr id="134" name="Google Shape;134;p71"/>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800"/>
              <a:buFont typeface="Georgia"/>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71"/>
          <p:cNvSpPr txBox="1"/>
          <p:nvPr/>
        </p:nvSpPr>
        <p:spPr>
          <a:xfrm>
            <a:off x="1143000" y="142516"/>
            <a:ext cx="6858000" cy="27561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400" cap="none">
                <a:solidFill>
                  <a:schemeClr val="lt1"/>
                </a:solidFill>
                <a:latin typeface="Arial"/>
                <a:ea typeface="Arial"/>
                <a:cs typeface="Arial"/>
                <a:sym typeface="Arial"/>
              </a:rPr>
              <a:t>SPRU - SCIENCE POLICY RESEARCH UNIT</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e Montage">
  <p:cSld name="Customise Montage">
    <p:spTree>
      <p:nvGrpSpPr>
        <p:cNvPr id="136" name="Shape 136"/>
        <p:cNvGrpSpPr/>
        <p:nvPr/>
      </p:nvGrpSpPr>
      <p:grpSpPr>
        <a:xfrm>
          <a:off x="0" y="0"/>
          <a:ext cx="0" cy="0"/>
          <a:chOff x="0" y="0"/>
          <a:chExt cx="0" cy="0"/>
        </a:xfrm>
      </p:grpSpPr>
      <p:sp>
        <p:nvSpPr>
          <p:cNvPr id="137" name="Google Shape;137;p72"/>
          <p:cNvSpPr/>
          <p:nvPr/>
        </p:nvSpPr>
        <p:spPr>
          <a:xfrm>
            <a:off x="0" y="0"/>
            <a:ext cx="9144000" cy="1152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138" name="Google Shape;138;p72"/>
          <p:cNvSpPr txBox="1"/>
          <p:nvPr>
            <p:ph idx="12" type="sldNum"/>
          </p:nvPr>
        </p:nvSpPr>
        <p:spPr>
          <a:xfrm>
            <a:off x="8604000" y="47625"/>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39" name="Google Shape;139;p72"/>
          <p:cNvSpPr txBox="1"/>
          <p:nvPr>
            <p:ph idx="1" type="body"/>
          </p:nvPr>
        </p:nvSpPr>
        <p:spPr>
          <a:xfrm>
            <a:off x="180000" y="4119055"/>
            <a:ext cx="2825999" cy="2556000"/>
          </a:xfrm>
          <a:prstGeom prst="rect">
            <a:avLst/>
          </a:prstGeom>
          <a:solidFill>
            <a:schemeClr val="lt2"/>
          </a:solidFill>
          <a:ln>
            <a:noFill/>
          </a:ln>
        </p:spPr>
        <p:txBody>
          <a:bodyPr anchorCtr="0" anchor="t" bIns="360000" lIns="360000" spcFirstLastPara="1" rIns="360000" wrap="square" tIns="360000">
            <a:noAutofit/>
          </a:bodyPr>
          <a:lstStyle>
            <a:lvl1pPr indent="-228600" lvl="0" marL="457200" algn="l">
              <a:lnSpc>
                <a:spcPct val="95000"/>
              </a:lnSpc>
              <a:spcBef>
                <a:spcPts val="0"/>
              </a:spcBef>
              <a:spcAft>
                <a:spcPts val="0"/>
              </a:spcAft>
              <a:buClr>
                <a:schemeClr val="accent4"/>
              </a:buClr>
              <a:buSzPts val="1200"/>
              <a:buNone/>
              <a:defRPr sz="1200"/>
            </a:lvl1pPr>
            <a:lvl2pPr indent="-228600" lvl="1" marL="914400" algn="l">
              <a:lnSpc>
                <a:spcPct val="105000"/>
              </a:lnSpc>
              <a:spcBef>
                <a:spcPts val="0"/>
              </a:spcBef>
              <a:spcAft>
                <a:spcPts val="0"/>
              </a:spcAft>
              <a:buClr>
                <a:schemeClr val="accent4"/>
              </a:buClr>
              <a:buSzPts val="1800"/>
              <a:buNone/>
              <a:defRPr/>
            </a:lvl2pPr>
            <a:lvl3pPr indent="-342900" lvl="2" marL="1371600" algn="l">
              <a:lnSpc>
                <a:spcPct val="105000"/>
              </a:lnSpc>
              <a:spcBef>
                <a:spcPts val="0"/>
              </a:spcBef>
              <a:spcAft>
                <a:spcPts val="0"/>
              </a:spcAft>
              <a:buClr>
                <a:schemeClr val="accent4"/>
              </a:buClr>
              <a:buSzPts val="1800"/>
              <a:buChar char="-"/>
              <a:defRPr/>
            </a:lvl3pPr>
            <a:lvl4pPr indent="-228600" lvl="3" marL="1828800" algn="l">
              <a:lnSpc>
                <a:spcPct val="95000"/>
              </a:lnSpc>
              <a:spcBef>
                <a:spcPts val="800"/>
              </a:spcBef>
              <a:spcAft>
                <a:spcPts val="0"/>
              </a:spcAft>
              <a:buClr>
                <a:schemeClr val="accent4"/>
              </a:buClr>
              <a:buSzPts val="1800"/>
              <a:buNone/>
              <a:defRPr/>
            </a:lvl4pPr>
            <a:lvl5pPr indent="-228600" lvl="4" marL="2286000" algn="l">
              <a:lnSpc>
                <a:spcPct val="105000"/>
              </a:lnSpc>
              <a:spcBef>
                <a:spcPts val="800"/>
              </a:spcBef>
              <a:spcAft>
                <a:spcPts val="0"/>
              </a:spcAft>
              <a:buClr>
                <a:schemeClr val="accent4"/>
              </a:buClr>
              <a:buSzPts val="1800"/>
              <a:buNone/>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140" name="Google Shape;140;p72"/>
          <p:cNvSpPr txBox="1"/>
          <p:nvPr>
            <p:ph idx="2" type="body"/>
          </p:nvPr>
        </p:nvSpPr>
        <p:spPr>
          <a:xfrm>
            <a:off x="179999" y="1364915"/>
            <a:ext cx="2826000" cy="2556000"/>
          </a:xfrm>
          <a:prstGeom prst="rect">
            <a:avLst/>
          </a:prstGeom>
          <a:solidFill>
            <a:schemeClr val="lt2"/>
          </a:solidFill>
          <a:ln>
            <a:noFill/>
          </a:ln>
        </p:spPr>
        <p:txBody>
          <a:bodyPr anchorCtr="0" anchor="t" bIns="360000" lIns="360000" spcFirstLastPara="1" rIns="360000" wrap="square" tIns="360000">
            <a:noAutofit/>
          </a:bodyPr>
          <a:lstStyle>
            <a:lvl1pPr indent="-228600" lvl="0" marL="457200" algn="l">
              <a:lnSpc>
                <a:spcPct val="95000"/>
              </a:lnSpc>
              <a:spcBef>
                <a:spcPts val="0"/>
              </a:spcBef>
              <a:spcAft>
                <a:spcPts val="0"/>
              </a:spcAft>
              <a:buClr>
                <a:schemeClr val="accent4"/>
              </a:buClr>
              <a:buSzPts val="1200"/>
              <a:buNone/>
              <a:defRPr sz="1200"/>
            </a:lvl1pPr>
            <a:lvl2pPr indent="-228600" lvl="1" marL="914400" algn="l">
              <a:lnSpc>
                <a:spcPct val="105000"/>
              </a:lnSpc>
              <a:spcBef>
                <a:spcPts val="0"/>
              </a:spcBef>
              <a:spcAft>
                <a:spcPts val="0"/>
              </a:spcAft>
              <a:buClr>
                <a:schemeClr val="accent4"/>
              </a:buClr>
              <a:buSzPts val="1800"/>
              <a:buNone/>
              <a:defRPr/>
            </a:lvl2pPr>
            <a:lvl3pPr indent="-342900" lvl="2" marL="1371600" algn="l">
              <a:lnSpc>
                <a:spcPct val="105000"/>
              </a:lnSpc>
              <a:spcBef>
                <a:spcPts val="0"/>
              </a:spcBef>
              <a:spcAft>
                <a:spcPts val="0"/>
              </a:spcAft>
              <a:buClr>
                <a:schemeClr val="accent4"/>
              </a:buClr>
              <a:buSzPts val="1800"/>
              <a:buChar char="-"/>
              <a:defRPr/>
            </a:lvl3pPr>
            <a:lvl4pPr indent="-228600" lvl="3" marL="1828800" algn="l">
              <a:lnSpc>
                <a:spcPct val="95000"/>
              </a:lnSpc>
              <a:spcBef>
                <a:spcPts val="800"/>
              </a:spcBef>
              <a:spcAft>
                <a:spcPts val="0"/>
              </a:spcAft>
              <a:buClr>
                <a:schemeClr val="accent4"/>
              </a:buClr>
              <a:buSzPts val="1800"/>
              <a:buNone/>
              <a:defRPr/>
            </a:lvl4pPr>
            <a:lvl5pPr indent="-228600" lvl="4" marL="2286000" algn="l">
              <a:lnSpc>
                <a:spcPct val="105000"/>
              </a:lnSpc>
              <a:spcBef>
                <a:spcPts val="800"/>
              </a:spcBef>
              <a:spcAft>
                <a:spcPts val="0"/>
              </a:spcAft>
              <a:buClr>
                <a:schemeClr val="accent4"/>
              </a:buClr>
              <a:buSzPts val="1800"/>
              <a:buNone/>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141" name="Google Shape;141;p72"/>
          <p:cNvSpPr txBox="1"/>
          <p:nvPr>
            <p:ph idx="3" type="body"/>
          </p:nvPr>
        </p:nvSpPr>
        <p:spPr>
          <a:xfrm>
            <a:off x="3159793" y="4119055"/>
            <a:ext cx="2825999" cy="2556000"/>
          </a:xfrm>
          <a:prstGeom prst="rect">
            <a:avLst/>
          </a:prstGeom>
          <a:solidFill>
            <a:schemeClr val="lt2"/>
          </a:solidFill>
          <a:ln>
            <a:noFill/>
          </a:ln>
        </p:spPr>
        <p:txBody>
          <a:bodyPr anchorCtr="0" anchor="t" bIns="360000" lIns="360000" spcFirstLastPara="1" rIns="360000" wrap="square" tIns="360000">
            <a:noAutofit/>
          </a:bodyPr>
          <a:lstStyle>
            <a:lvl1pPr indent="-228600" lvl="0" marL="457200" algn="l">
              <a:lnSpc>
                <a:spcPct val="95000"/>
              </a:lnSpc>
              <a:spcBef>
                <a:spcPts val="0"/>
              </a:spcBef>
              <a:spcAft>
                <a:spcPts val="0"/>
              </a:spcAft>
              <a:buClr>
                <a:schemeClr val="accent4"/>
              </a:buClr>
              <a:buSzPts val="1200"/>
              <a:buNone/>
              <a:defRPr sz="1200"/>
            </a:lvl1pPr>
            <a:lvl2pPr indent="-228600" lvl="1" marL="914400" algn="l">
              <a:lnSpc>
                <a:spcPct val="105000"/>
              </a:lnSpc>
              <a:spcBef>
                <a:spcPts val="0"/>
              </a:spcBef>
              <a:spcAft>
                <a:spcPts val="0"/>
              </a:spcAft>
              <a:buClr>
                <a:schemeClr val="accent4"/>
              </a:buClr>
              <a:buSzPts val="1800"/>
              <a:buNone/>
              <a:defRPr/>
            </a:lvl2pPr>
            <a:lvl3pPr indent="-342900" lvl="2" marL="1371600" algn="l">
              <a:lnSpc>
                <a:spcPct val="105000"/>
              </a:lnSpc>
              <a:spcBef>
                <a:spcPts val="0"/>
              </a:spcBef>
              <a:spcAft>
                <a:spcPts val="0"/>
              </a:spcAft>
              <a:buClr>
                <a:schemeClr val="accent4"/>
              </a:buClr>
              <a:buSzPts val="1800"/>
              <a:buChar char="-"/>
              <a:defRPr/>
            </a:lvl3pPr>
            <a:lvl4pPr indent="-228600" lvl="3" marL="1828800" algn="l">
              <a:lnSpc>
                <a:spcPct val="95000"/>
              </a:lnSpc>
              <a:spcBef>
                <a:spcPts val="800"/>
              </a:spcBef>
              <a:spcAft>
                <a:spcPts val="0"/>
              </a:spcAft>
              <a:buClr>
                <a:schemeClr val="accent4"/>
              </a:buClr>
              <a:buSzPts val="1800"/>
              <a:buNone/>
              <a:defRPr/>
            </a:lvl4pPr>
            <a:lvl5pPr indent="-228600" lvl="4" marL="2286000" algn="l">
              <a:lnSpc>
                <a:spcPct val="105000"/>
              </a:lnSpc>
              <a:spcBef>
                <a:spcPts val="800"/>
              </a:spcBef>
              <a:spcAft>
                <a:spcPts val="0"/>
              </a:spcAft>
              <a:buClr>
                <a:schemeClr val="accent4"/>
              </a:buClr>
              <a:buSzPts val="1800"/>
              <a:buNone/>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142" name="Google Shape;142;p72"/>
          <p:cNvSpPr txBox="1"/>
          <p:nvPr>
            <p:ph idx="4" type="body"/>
          </p:nvPr>
        </p:nvSpPr>
        <p:spPr>
          <a:xfrm>
            <a:off x="3159792" y="1364915"/>
            <a:ext cx="2826000" cy="2556000"/>
          </a:xfrm>
          <a:prstGeom prst="rect">
            <a:avLst/>
          </a:prstGeom>
          <a:solidFill>
            <a:schemeClr val="lt2"/>
          </a:solidFill>
          <a:ln>
            <a:noFill/>
          </a:ln>
        </p:spPr>
        <p:txBody>
          <a:bodyPr anchorCtr="0" anchor="t" bIns="360000" lIns="360000" spcFirstLastPara="1" rIns="360000" wrap="square" tIns="360000">
            <a:noAutofit/>
          </a:bodyPr>
          <a:lstStyle>
            <a:lvl1pPr indent="-228600" lvl="0" marL="457200" algn="l">
              <a:lnSpc>
                <a:spcPct val="95000"/>
              </a:lnSpc>
              <a:spcBef>
                <a:spcPts val="0"/>
              </a:spcBef>
              <a:spcAft>
                <a:spcPts val="0"/>
              </a:spcAft>
              <a:buClr>
                <a:schemeClr val="accent4"/>
              </a:buClr>
              <a:buSzPts val="1200"/>
              <a:buNone/>
              <a:defRPr sz="1200"/>
            </a:lvl1pPr>
            <a:lvl2pPr indent="-228600" lvl="1" marL="914400" algn="l">
              <a:lnSpc>
                <a:spcPct val="105000"/>
              </a:lnSpc>
              <a:spcBef>
                <a:spcPts val="0"/>
              </a:spcBef>
              <a:spcAft>
                <a:spcPts val="0"/>
              </a:spcAft>
              <a:buClr>
                <a:schemeClr val="accent4"/>
              </a:buClr>
              <a:buSzPts val="1800"/>
              <a:buNone/>
              <a:defRPr/>
            </a:lvl2pPr>
            <a:lvl3pPr indent="-342900" lvl="2" marL="1371600" algn="l">
              <a:lnSpc>
                <a:spcPct val="105000"/>
              </a:lnSpc>
              <a:spcBef>
                <a:spcPts val="0"/>
              </a:spcBef>
              <a:spcAft>
                <a:spcPts val="0"/>
              </a:spcAft>
              <a:buClr>
                <a:schemeClr val="accent4"/>
              </a:buClr>
              <a:buSzPts val="1800"/>
              <a:buChar char="-"/>
              <a:defRPr/>
            </a:lvl3pPr>
            <a:lvl4pPr indent="-228600" lvl="3" marL="1828800" algn="l">
              <a:lnSpc>
                <a:spcPct val="95000"/>
              </a:lnSpc>
              <a:spcBef>
                <a:spcPts val="800"/>
              </a:spcBef>
              <a:spcAft>
                <a:spcPts val="0"/>
              </a:spcAft>
              <a:buClr>
                <a:schemeClr val="accent4"/>
              </a:buClr>
              <a:buSzPts val="1800"/>
              <a:buNone/>
              <a:defRPr/>
            </a:lvl4pPr>
            <a:lvl5pPr indent="-228600" lvl="4" marL="2286000" algn="l">
              <a:lnSpc>
                <a:spcPct val="105000"/>
              </a:lnSpc>
              <a:spcBef>
                <a:spcPts val="800"/>
              </a:spcBef>
              <a:spcAft>
                <a:spcPts val="0"/>
              </a:spcAft>
              <a:buClr>
                <a:schemeClr val="accent4"/>
              </a:buClr>
              <a:buSzPts val="1800"/>
              <a:buNone/>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143" name="Google Shape;143;p72"/>
          <p:cNvSpPr txBox="1"/>
          <p:nvPr>
            <p:ph idx="5" type="body"/>
          </p:nvPr>
        </p:nvSpPr>
        <p:spPr>
          <a:xfrm>
            <a:off x="6145980" y="4119055"/>
            <a:ext cx="2825999" cy="2556000"/>
          </a:xfrm>
          <a:prstGeom prst="rect">
            <a:avLst/>
          </a:prstGeom>
          <a:solidFill>
            <a:schemeClr val="lt2"/>
          </a:solidFill>
          <a:ln>
            <a:noFill/>
          </a:ln>
        </p:spPr>
        <p:txBody>
          <a:bodyPr anchorCtr="0" anchor="t" bIns="360000" lIns="360000" spcFirstLastPara="1" rIns="360000" wrap="square" tIns="360000">
            <a:noAutofit/>
          </a:bodyPr>
          <a:lstStyle>
            <a:lvl1pPr indent="-228600" lvl="0" marL="457200" algn="l">
              <a:lnSpc>
                <a:spcPct val="95000"/>
              </a:lnSpc>
              <a:spcBef>
                <a:spcPts val="0"/>
              </a:spcBef>
              <a:spcAft>
                <a:spcPts val="0"/>
              </a:spcAft>
              <a:buClr>
                <a:schemeClr val="accent4"/>
              </a:buClr>
              <a:buSzPts val="1200"/>
              <a:buNone/>
              <a:defRPr sz="1200"/>
            </a:lvl1pPr>
            <a:lvl2pPr indent="-228600" lvl="1" marL="914400" algn="l">
              <a:lnSpc>
                <a:spcPct val="105000"/>
              </a:lnSpc>
              <a:spcBef>
                <a:spcPts val="0"/>
              </a:spcBef>
              <a:spcAft>
                <a:spcPts val="0"/>
              </a:spcAft>
              <a:buClr>
                <a:schemeClr val="accent4"/>
              </a:buClr>
              <a:buSzPts val="1800"/>
              <a:buNone/>
              <a:defRPr/>
            </a:lvl2pPr>
            <a:lvl3pPr indent="-342900" lvl="2" marL="1371600" algn="l">
              <a:lnSpc>
                <a:spcPct val="105000"/>
              </a:lnSpc>
              <a:spcBef>
                <a:spcPts val="0"/>
              </a:spcBef>
              <a:spcAft>
                <a:spcPts val="0"/>
              </a:spcAft>
              <a:buClr>
                <a:schemeClr val="accent4"/>
              </a:buClr>
              <a:buSzPts val="1800"/>
              <a:buChar char="-"/>
              <a:defRPr/>
            </a:lvl3pPr>
            <a:lvl4pPr indent="-228600" lvl="3" marL="1828800" algn="l">
              <a:lnSpc>
                <a:spcPct val="95000"/>
              </a:lnSpc>
              <a:spcBef>
                <a:spcPts val="800"/>
              </a:spcBef>
              <a:spcAft>
                <a:spcPts val="0"/>
              </a:spcAft>
              <a:buClr>
                <a:schemeClr val="accent4"/>
              </a:buClr>
              <a:buSzPts val="1800"/>
              <a:buNone/>
              <a:defRPr/>
            </a:lvl4pPr>
            <a:lvl5pPr indent="-228600" lvl="4" marL="2286000" algn="l">
              <a:lnSpc>
                <a:spcPct val="105000"/>
              </a:lnSpc>
              <a:spcBef>
                <a:spcPts val="800"/>
              </a:spcBef>
              <a:spcAft>
                <a:spcPts val="0"/>
              </a:spcAft>
              <a:buClr>
                <a:schemeClr val="accent4"/>
              </a:buClr>
              <a:buSzPts val="1800"/>
              <a:buNone/>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144" name="Google Shape;144;p72"/>
          <p:cNvSpPr txBox="1"/>
          <p:nvPr>
            <p:ph idx="6" type="body"/>
          </p:nvPr>
        </p:nvSpPr>
        <p:spPr>
          <a:xfrm>
            <a:off x="6145979" y="1364915"/>
            <a:ext cx="2826000" cy="2556000"/>
          </a:xfrm>
          <a:prstGeom prst="rect">
            <a:avLst/>
          </a:prstGeom>
          <a:solidFill>
            <a:schemeClr val="lt2"/>
          </a:solidFill>
          <a:ln>
            <a:noFill/>
          </a:ln>
        </p:spPr>
        <p:txBody>
          <a:bodyPr anchorCtr="0" anchor="t" bIns="360000" lIns="360000" spcFirstLastPara="1" rIns="360000" wrap="square" tIns="360000">
            <a:noAutofit/>
          </a:bodyPr>
          <a:lstStyle>
            <a:lvl1pPr indent="-228600" lvl="0" marL="457200" algn="l">
              <a:lnSpc>
                <a:spcPct val="95000"/>
              </a:lnSpc>
              <a:spcBef>
                <a:spcPts val="0"/>
              </a:spcBef>
              <a:spcAft>
                <a:spcPts val="0"/>
              </a:spcAft>
              <a:buClr>
                <a:schemeClr val="accent4"/>
              </a:buClr>
              <a:buSzPts val="1200"/>
              <a:buNone/>
              <a:defRPr sz="1200"/>
            </a:lvl1pPr>
            <a:lvl2pPr indent="-228600" lvl="1" marL="914400" algn="l">
              <a:lnSpc>
                <a:spcPct val="105000"/>
              </a:lnSpc>
              <a:spcBef>
                <a:spcPts val="0"/>
              </a:spcBef>
              <a:spcAft>
                <a:spcPts val="0"/>
              </a:spcAft>
              <a:buClr>
                <a:schemeClr val="accent4"/>
              </a:buClr>
              <a:buSzPts val="1800"/>
              <a:buNone/>
              <a:defRPr/>
            </a:lvl2pPr>
            <a:lvl3pPr indent="-342900" lvl="2" marL="1371600" algn="l">
              <a:lnSpc>
                <a:spcPct val="105000"/>
              </a:lnSpc>
              <a:spcBef>
                <a:spcPts val="0"/>
              </a:spcBef>
              <a:spcAft>
                <a:spcPts val="0"/>
              </a:spcAft>
              <a:buClr>
                <a:schemeClr val="accent4"/>
              </a:buClr>
              <a:buSzPts val="1800"/>
              <a:buChar char="-"/>
              <a:defRPr/>
            </a:lvl3pPr>
            <a:lvl4pPr indent="-228600" lvl="3" marL="1828800" algn="l">
              <a:lnSpc>
                <a:spcPct val="95000"/>
              </a:lnSpc>
              <a:spcBef>
                <a:spcPts val="800"/>
              </a:spcBef>
              <a:spcAft>
                <a:spcPts val="0"/>
              </a:spcAft>
              <a:buClr>
                <a:schemeClr val="accent4"/>
              </a:buClr>
              <a:buSzPts val="1800"/>
              <a:buNone/>
              <a:defRPr/>
            </a:lvl4pPr>
            <a:lvl5pPr indent="-228600" lvl="4" marL="2286000" algn="l">
              <a:lnSpc>
                <a:spcPct val="105000"/>
              </a:lnSpc>
              <a:spcBef>
                <a:spcPts val="800"/>
              </a:spcBef>
              <a:spcAft>
                <a:spcPts val="0"/>
              </a:spcAft>
              <a:buClr>
                <a:schemeClr val="accent4"/>
              </a:buClr>
              <a:buSzPts val="1800"/>
              <a:buNone/>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145" name="Google Shape;145;p72"/>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800"/>
              <a:buFont typeface="Georgia"/>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72"/>
          <p:cNvSpPr txBox="1"/>
          <p:nvPr/>
        </p:nvSpPr>
        <p:spPr>
          <a:xfrm>
            <a:off x="1143000" y="142516"/>
            <a:ext cx="6858000" cy="27561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400" cap="none">
                <a:solidFill>
                  <a:schemeClr val="lt1"/>
                </a:solidFill>
                <a:latin typeface="Arial"/>
                <a:ea typeface="Arial"/>
                <a:cs typeface="Arial"/>
                <a:sym typeface="Arial"/>
              </a:rPr>
              <a:t>SPRU - SCIENCE POLICY RESEARCH UNIT</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oS powder blue">
  <p:cSld name="UoS powder blue">
    <p:spTree>
      <p:nvGrpSpPr>
        <p:cNvPr id="147" name="Shape 147"/>
        <p:cNvGrpSpPr/>
        <p:nvPr/>
      </p:nvGrpSpPr>
      <p:grpSpPr>
        <a:xfrm>
          <a:off x="0" y="0"/>
          <a:ext cx="0" cy="0"/>
          <a:chOff x="0" y="0"/>
          <a:chExt cx="0" cy="0"/>
        </a:xfrm>
      </p:grpSpPr>
      <p:sp>
        <p:nvSpPr>
          <p:cNvPr id="148" name="Google Shape;148;p73"/>
          <p:cNvSpPr/>
          <p:nvPr/>
        </p:nvSpPr>
        <p:spPr>
          <a:xfrm>
            <a:off x="88901" y="88900"/>
            <a:ext cx="8966199" cy="668017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149" name="Google Shape;149;p73"/>
          <p:cNvPicPr preferRelativeResize="0"/>
          <p:nvPr/>
        </p:nvPicPr>
        <p:blipFill rotWithShape="1">
          <a:blip r:embed="rId2">
            <a:alphaModFix/>
          </a:blip>
          <a:srcRect b="0" l="0" r="0" t="0"/>
          <a:stretch/>
        </p:blipFill>
        <p:spPr>
          <a:xfrm>
            <a:off x="88392" y="88392"/>
            <a:ext cx="8967216" cy="6681216"/>
          </a:xfrm>
          <a:prstGeom prst="rect">
            <a:avLst/>
          </a:prstGeom>
          <a:noFill/>
          <a:ln>
            <a:noFill/>
          </a:ln>
        </p:spPr>
      </p:pic>
      <p:sp>
        <p:nvSpPr>
          <p:cNvPr id="150" name="Google Shape;150;p73"/>
          <p:cNvSpPr txBox="1"/>
          <p:nvPr>
            <p:ph idx="1" type="subTitle"/>
          </p:nvPr>
        </p:nvSpPr>
        <p:spPr>
          <a:xfrm>
            <a:off x="1143000" y="3588832"/>
            <a:ext cx="6858000" cy="315118"/>
          </a:xfrm>
          <a:prstGeom prst="rect">
            <a:avLst/>
          </a:prstGeom>
          <a:noFill/>
          <a:ln>
            <a:noFill/>
          </a:ln>
        </p:spPr>
        <p:txBody>
          <a:bodyPr anchorCtr="0" anchor="t" bIns="0" lIns="0" spcFirstLastPara="1" rIns="0" wrap="square" tIns="0">
            <a:noAutofit/>
          </a:bodyPr>
          <a:lstStyle>
            <a:lvl1pPr lvl="0" algn="ctr">
              <a:lnSpc>
                <a:spcPct val="95000"/>
              </a:lnSpc>
              <a:spcBef>
                <a:spcPts val="0"/>
              </a:spcBef>
              <a:spcAft>
                <a:spcPts val="0"/>
              </a:spcAft>
              <a:buClr>
                <a:schemeClr val="dk1"/>
              </a:buClr>
              <a:buSzPts val="1200"/>
              <a:buNone/>
              <a:defRPr sz="1200">
                <a:solidFill>
                  <a:schemeClr val="dk1"/>
                </a:solidFill>
              </a:defRPr>
            </a:lvl1pPr>
            <a:lvl2pPr lvl="1" algn="ctr">
              <a:lnSpc>
                <a:spcPct val="105000"/>
              </a:lnSpc>
              <a:spcBef>
                <a:spcPts val="0"/>
              </a:spcBef>
              <a:spcAft>
                <a:spcPts val="0"/>
              </a:spcAft>
              <a:buClr>
                <a:schemeClr val="accent4"/>
              </a:buClr>
              <a:buSzPts val="1500"/>
              <a:buNone/>
              <a:defRPr sz="1500"/>
            </a:lvl2pPr>
            <a:lvl3pPr lvl="2" algn="ctr">
              <a:lnSpc>
                <a:spcPct val="105000"/>
              </a:lnSpc>
              <a:spcBef>
                <a:spcPts val="0"/>
              </a:spcBef>
              <a:spcAft>
                <a:spcPts val="0"/>
              </a:spcAft>
              <a:buClr>
                <a:schemeClr val="accent4"/>
              </a:buClr>
              <a:buSzPts val="1350"/>
              <a:buNone/>
              <a:defRPr sz="1350"/>
            </a:lvl3pPr>
            <a:lvl4pPr lvl="3" algn="ctr">
              <a:lnSpc>
                <a:spcPct val="95000"/>
              </a:lnSpc>
              <a:spcBef>
                <a:spcPts val="800"/>
              </a:spcBef>
              <a:spcAft>
                <a:spcPts val="0"/>
              </a:spcAft>
              <a:buClr>
                <a:schemeClr val="accent4"/>
              </a:buClr>
              <a:buSzPts val="1200"/>
              <a:buNone/>
              <a:defRPr sz="1200"/>
            </a:lvl4pPr>
            <a:lvl5pPr lvl="4" algn="ctr">
              <a:lnSpc>
                <a:spcPct val="105000"/>
              </a:lnSpc>
              <a:spcBef>
                <a:spcPts val="800"/>
              </a:spcBef>
              <a:spcAft>
                <a:spcPts val="0"/>
              </a:spcAft>
              <a:buClr>
                <a:schemeClr val="accent4"/>
              </a:buClr>
              <a:buSzPts val="1200"/>
              <a:buNone/>
              <a:defRPr sz="1200"/>
            </a:lvl5pPr>
            <a:lvl6pPr lvl="5" algn="ctr">
              <a:lnSpc>
                <a:spcPct val="105000"/>
              </a:lnSpc>
              <a:spcBef>
                <a:spcPts val="600"/>
              </a:spcBef>
              <a:spcAft>
                <a:spcPts val="0"/>
              </a:spcAft>
              <a:buClr>
                <a:schemeClr val="accent4"/>
              </a:buClr>
              <a:buSzPts val="1200"/>
              <a:buNone/>
              <a:defRPr sz="1200"/>
            </a:lvl6pPr>
            <a:lvl7pPr lvl="6" algn="ctr">
              <a:lnSpc>
                <a:spcPct val="95000"/>
              </a:lnSpc>
              <a:spcBef>
                <a:spcPts val="600"/>
              </a:spcBef>
              <a:spcAft>
                <a:spcPts val="0"/>
              </a:spcAft>
              <a:buClr>
                <a:schemeClr val="accent4"/>
              </a:buClr>
              <a:buSzPts val="1200"/>
              <a:buNone/>
              <a:defRPr sz="1200"/>
            </a:lvl7pPr>
            <a:lvl8pPr lvl="7" algn="ctr">
              <a:lnSpc>
                <a:spcPct val="95000"/>
              </a:lnSpc>
              <a:spcBef>
                <a:spcPts val="0"/>
              </a:spcBef>
              <a:spcAft>
                <a:spcPts val="0"/>
              </a:spcAft>
              <a:buClr>
                <a:schemeClr val="accent4"/>
              </a:buClr>
              <a:buSzPts val="1200"/>
              <a:buNone/>
              <a:defRPr sz="1200"/>
            </a:lvl8pPr>
            <a:lvl9pPr lvl="8" algn="ctr">
              <a:lnSpc>
                <a:spcPct val="95000"/>
              </a:lnSpc>
              <a:spcBef>
                <a:spcPts val="0"/>
              </a:spcBef>
              <a:spcAft>
                <a:spcPts val="0"/>
              </a:spcAft>
              <a:buClr>
                <a:schemeClr val="accent4"/>
              </a:buClr>
              <a:buSzPts val="1200"/>
              <a:buNone/>
              <a:defRPr sz="1200"/>
            </a:lvl9pPr>
          </a:lstStyle>
          <a:p/>
        </p:txBody>
      </p:sp>
      <p:sp>
        <p:nvSpPr>
          <p:cNvPr id="151" name="Google Shape;151;p73"/>
          <p:cNvSpPr txBox="1"/>
          <p:nvPr>
            <p:ph type="ctrTitle"/>
          </p:nvPr>
        </p:nvSpPr>
        <p:spPr>
          <a:xfrm>
            <a:off x="1142999" y="1009650"/>
            <a:ext cx="6858001" cy="2419350"/>
          </a:xfrm>
          <a:prstGeom prst="rect">
            <a:avLst/>
          </a:prstGeom>
          <a:noFill/>
          <a:ln>
            <a:noFill/>
          </a:ln>
        </p:spPr>
        <p:txBody>
          <a:bodyPr anchorCtr="0" anchor="b" bIns="0" lIns="0" spcFirstLastPara="1" rIns="0" wrap="square" tIns="0">
            <a:normAutofit/>
          </a:bodyPr>
          <a:lstStyle>
            <a:lvl1pPr lvl="0" algn="ctr">
              <a:lnSpc>
                <a:spcPct val="90000"/>
              </a:lnSpc>
              <a:spcBef>
                <a:spcPts val="0"/>
              </a:spcBef>
              <a:spcAft>
                <a:spcPts val="0"/>
              </a:spcAft>
              <a:buClr>
                <a:schemeClr val="dk1"/>
              </a:buClr>
              <a:buSzPts val="6000"/>
              <a:buFont typeface="Georgia"/>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73"/>
          <p:cNvSpPr txBox="1"/>
          <p:nvPr/>
        </p:nvSpPr>
        <p:spPr>
          <a:xfrm>
            <a:off x="1142999" y="440871"/>
            <a:ext cx="685800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400">
                <a:solidFill>
                  <a:schemeClr val="dk1"/>
                </a:solidFill>
                <a:latin typeface="Arial"/>
                <a:ea typeface="Arial"/>
                <a:cs typeface="Arial"/>
                <a:sym typeface="Arial"/>
              </a:rPr>
              <a:t>SCIENCE</a:t>
            </a:r>
            <a:r>
              <a:rPr lang="en-GB" sz="1400">
                <a:solidFill>
                  <a:schemeClr val="dk1"/>
                </a:solidFill>
                <a:latin typeface="Arial"/>
                <a:ea typeface="Arial"/>
                <a:cs typeface="Arial"/>
                <a:sym typeface="Arial"/>
              </a:rPr>
              <a:t> POLICY RESEARCH UNIT</a:t>
            </a:r>
            <a:endParaRPr sz="1400">
              <a:solidFill>
                <a:schemeClr val="dk1"/>
              </a:solidFill>
              <a:latin typeface="Arial"/>
              <a:ea typeface="Arial"/>
              <a:cs typeface="Arial"/>
              <a:sym typeface="Arial"/>
            </a:endParaRPr>
          </a:p>
        </p:txBody>
      </p:sp>
      <p:pic>
        <p:nvPicPr>
          <p:cNvPr id="153" name="Google Shape;153;p73"/>
          <p:cNvPicPr preferRelativeResize="0"/>
          <p:nvPr/>
        </p:nvPicPr>
        <p:blipFill rotWithShape="1">
          <a:blip r:embed="rId3">
            <a:alphaModFix/>
          </a:blip>
          <a:srcRect b="0" l="0" r="0" t="0"/>
          <a:stretch/>
        </p:blipFill>
        <p:spPr>
          <a:xfrm>
            <a:off x="2977242" y="5573275"/>
            <a:ext cx="3189514" cy="79737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ox wide">
  <p:cSld name="Text box wide">
    <p:spTree>
      <p:nvGrpSpPr>
        <p:cNvPr id="154" name="Shape 154"/>
        <p:cNvGrpSpPr/>
        <p:nvPr/>
      </p:nvGrpSpPr>
      <p:grpSpPr>
        <a:xfrm>
          <a:off x="0" y="0"/>
          <a:ext cx="0" cy="0"/>
          <a:chOff x="0" y="0"/>
          <a:chExt cx="0" cy="0"/>
        </a:xfrm>
      </p:grpSpPr>
      <p:sp>
        <p:nvSpPr>
          <p:cNvPr id="155" name="Google Shape;155;p74"/>
          <p:cNvSpPr/>
          <p:nvPr/>
        </p:nvSpPr>
        <p:spPr>
          <a:xfrm>
            <a:off x="88898" y="88900"/>
            <a:ext cx="8966204" cy="1257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156" name="Google Shape;156;p74"/>
          <p:cNvSpPr txBox="1"/>
          <p:nvPr>
            <p:ph idx="1" type="body"/>
          </p:nvPr>
        </p:nvSpPr>
        <p:spPr>
          <a:xfrm>
            <a:off x="500743" y="1771650"/>
            <a:ext cx="8142514" cy="3740151"/>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0"/>
              </a:spcBef>
              <a:spcAft>
                <a:spcPts val="0"/>
              </a:spcAft>
              <a:buClr>
                <a:schemeClr val="accent4"/>
              </a:buClr>
              <a:buSzPts val="1100"/>
              <a:buNone/>
              <a:defRPr sz="1100"/>
            </a:lvl1pPr>
            <a:lvl2pPr indent="-228600" lvl="1" marL="914400" algn="l">
              <a:lnSpc>
                <a:spcPct val="105000"/>
              </a:lnSpc>
              <a:spcBef>
                <a:spcPts val="0"/>
              </a:spcBef>
              <a:spcAft>
                <a:spcPts val="0"/>
              </a:spcAft>
              <a:buClr>
                <a:schemeClr val="accent4"/>
              </a:buClr>
              <a:buSzPts val="900"/>
              <a:buNone/>
              <a:defRPr sz="900"/>
            </a:lvl2pPr>
            <a:lvl3pPr indent="-228600" lvl="2" marL="1371600" algn="l">
              <a:lnSpc>
                <a:spcPct val="105000"/>
              </a:lnSpc>
              <a:spcBef>
                <a:spcPts val="0"/>
              </a:spcBef>
              <a:spcAft>
                <a:spcPts val="0"/>
              </a:spcAft>
              <a:buClr>
                <a:schemeClr val="accent4"/>
              </a:buClr>
              <a:buSzPts val="900"/>
              <a:buNone/>
              <a:defRPr sz="900"/>
            </a:lvl3pPr>
            <a:lvl4pPr indent="-228600" lvl="3" marL="1828800" algn="l">
              <a:lnSpc>
                <a:spcPct val="95000"/>
              </a:lnSpc>
              <a:spcBef>
                <a:spcPts val="800"/>
              </a:spcBef>
              <a:spcAft>
                <a:spcPts val="0"/>
              </a:spcAft>
              <a:buClr>
                <a:schemeClr val="accent4"/>
              </a:buClr>
              <a:buSzPts val="900"/>
              <a:buNone/>
              <a:defRPr sz="900"/>
            </a:lvl4pPr>
            <a:lvl5pPr indent="-228600" lvl="4" marL="2286000" algn="l">
              <a:lnSpc>
                <a:spcPct val="105000"/>
              </a:lnSpc>
              <a:spcBef>
                <a:spcPts val="800"/>
              </a:spcBef>
              <a:spcAft>
                <a:spcPts val="0"/>
              </a:spcAft>
              <a:buClr>
                <a:schemeClr val="accent4"/>
              </a:buClr>
              <a:buSzPts val="900"/>
              <a:buNone/>
              <a:defRPr sz="900"/>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pic>
        <p:nvPicPr>
          <p:cNvPr id="157" name="Google Shape;157;p74"/>
          <p:cNvPicPr preferRelativeResize="0"/>
          <p:nvPr/>
        </p:nvPicPr>
        <p:blipFill rotWithShape="1">
          <a:blip r:embed="rId2">
            <a:alphaModFix/>
          </a:blip>
          <a:srcRect b="0" l="0" r="0" t="0"/>
          <a:stretch/>
        </p:blipFill>
        <p:spPr>
          <a:xfrm>
            <a:off x="4173046" y="5800676"/>
            <a:ext cx="797904" cy="701291"/>
          </a:xfrm>
          <a:prstGeom prst="rect">
            <a:avLst/>
          </a:prstGeom>
          <a:noFill/>
          <a:ln>
            <a:noFill/>
          </a:ln>
        </p:spPr>
      </p:pic>
      <p:sp>
        <p:nvSpPr>
          <p:cNvPr id="158" name="Google Shape;158;p74"/>
          <p:cNvSpPr txBox="1"/>
          <p:nvPr>
            <p:ph idx="2" type="subTitle"/>
          </p:nvPr>
        </p:nvSpPr>
        <p:spPr>
          <a:xfrm>
            <a:off x="585399" y="661306"/>
            <a:ext cx="7958526" cy="482207"/>
          </a:xfrm>
          <a:prstGeom prst="rect">
            <a:avLst/>
          </a:prstGeom>
          <a:noFill/>
          <a:ln>
            <a:noFill/>
          </a:ln>
        </p:spPr>
        <p:txBody>
          <a:bodyPr anchorCtr="0" anchor="ctr" bIns="0" lIns="0" spcFirstLastPara="1" rIns="0" wrap="square" tIns="0">
            <a:normAutofit/>
          </a:bodyPr>
          <a:lstStyle>
            <a:lvl1pPr lvl="0" algn="ctr">
              <a:lnSpc>
                <a:spcPct val="90000"/>
              </a:lnSpc>
              <a:spcBef>
                <a:spcPts val="750"/>
              </a:spcBef>
              <a:spcAft>
                <a:spcPts val="0"/>
              </a:spcAft>
              <a:buClr>
                <a:schemeClr val="lt1"/>
              </a:buClr>
              <a:buSzPts val="5000"/>
              <a:buFont typeface="Arial"/>
              <a:buNone/>
              <a:defRPr sz="5000">
                <a:solidFill>
                  <a:schemeClr val="lt1"/>
                </a:solidFill>
                <a:latin typeface="Georgia"/>
                <a:ea typeface="Georgia"/>
                <a:cs typeface="Georgia"/>
                <a:sym typeface="Georgia"/>
              </a:defRPr>
            </a:lvl1pPr>
            <a:lvl2pPr lvl="1" algn="ctr">
              <a:lnSpc>
                <a:spcPct val="105000"/>
              </a:lnSpc>
              <a:spcBef>
                <a:spcPts val="0"/>
              </a:spcBef>
              <a:spcAft>
                <a:spcPts val="0"/>
              </a:spcAft>
              <a:buClr>
                <a:schemeClr val="accent4"/>
              </a:buClr>
              <a:buSzPts val="1500"/>
              <a:buNone/>
              <a:defRPr sz="1500"/>
            </a:lvl2pPr>
            <a:lvl3pPr lvl="2" algn="ctr">
              <a:lnSpc>
                <a:spcPct val="105000"/>
              </a:lnSpc>
              <a:spcBef>
                <a:spcPts val="0"/>
              </a:spcBef>
              <a:spcAft>
                <a:spcPts val="0"/>
              </a:spcAft>
              <a:buClr>
                <a:schemeClr val="accent4"/>
              </a:buClr>
              <a:buSzPts val="1350"/>
              <a:buNone/>
              <a:defRPr sz="1350"/>
            </a:lvl3pPr>
            <a:lvl4pPr lvl="3" algn="ctr">
              <a:lnSpc>
                <a:spcPct val="95000"/>
              </a:lnSpc>
              <a:spcBef>
                <a:spcPts val="800"/>
              </a:spcBef>
              <a:spcAft>
                <a:spcPts val="0"/>
              </a:spcAft>
              <a:buClr>
                <a:schemeClr val="accent4"/>
              </a:buClr>
              <a:buSzPts val="1200"/>
              <a:buNone/>
              <a:defRPr sz="1200"/>
            </a:lvl4pPr>
            <a:lvl5pPr lvl="4" algn="ctr">
              <a:lnSpc>
                <a:spcPct val="105000"/>
              </a:lnSpc>
              <a:spcBef>
                <a:spcPts val="800"/>
              </a:spcBef>
              <a:spcAft>
                <a:spcPts val="0"/>
              </a:spcAft>
              <a:buClr>
                <a:schemeClr val="accent4"/>
              </a:buClr>
              <a:buSzPts val="1200"/>
              <a:buNone/>
              <a:defRPr sz="1200"/>
            </a:lvl5pPr>
            <a:lvl6pPr lvl="5" algn="ctr">
              <a:lnSpc>
                <a:spcPct val="105000"/>
              </a:lnSpc>
              <a:spcBef>
                <a:spcPts val="600"/>
              </a:spcBef>
              <a:spcAft>
                <a:spcPts val="0"/>
              </a:spcAft>
              <a:buClr>
                <a:schemeClr val="accent4"/>
              </a:buClr>
              <a:buSzPts val="1200"/>
              <a:buNone/>
              <a:defRPr sz="1200"/>
            </a:lvl6pPr>
            <a:lvl7pPr lvl="6" algn="ctr">
              <a:lnSpc>
                <a:spcPct val="95000"/>
              </a:lnSpc>
              <a:spcBef>
                <a:spcPts val="600"/>
              </a:spcBef>
              <a:spcAft>
                <a:spcPts val="0"/>
              </a:spcAft>
              <a:buClr>
                <a:schemeClr val="accent4"/>
              </a:buClr>
              <a:buSzPts val="1200"/>
              <a:buNone/>
              <a:defRPr sz="1200"/>
            </a:lvl7pPr>
            <a:lvl8pPr lvl="7" algn="ctr">
              <a:lnSpc>
                <a:spcPct val="95000"/>
              </a:lnSpc>
              <a:spcBef>
                <a:spcPts val="0"/>
              </a:spcBef>
              <a:spcAft>
                <a:spcPts val="0"/>
              </a:spcAft>
              <a:buClr>
                <a:schemeClr val="accent4"/>
              </a:buClr>
              <a:buSzPts val="1200"/>
              <a:buNone/>
              <a:defRPr sz="1200"/>
            </a:lvl8pPr>
            <a:lvl9pPr lvl="8" algn="ctr">
              <a:lnSpc>
                <a:spcPct val="95000"/>
              </a:lnSpc>
              <a:spcBef>
                <a:spcPts val="0"/>
              </a:spcBef>
              <a:spcAft>
                <a:spcPts val="0"/>
              </a:spcAft>
              <a:buClr>
                <a:schemeClr val="accent4"/>
              </a:buClr>
              <a:buSzPts val="1200"/>
              <a:buNone/>
              <a:defRPr sz="1200"/>
            </a:lvl9pPr>
          </a:lstStyle>
          <a:p/>
        </p:txBody>
      </p:sp>
      <p:sp>
        <p:nvSpPr>
          <p:cNvPr id="159" name="Google Shape;159;p74"/>
          <p:cNvSpPr txBox="1"/>
          <p:nvPr/>
        </p:nvSpPr>
        <p:spPr>
          <a:xfrm>
            <a:off x="585399" y="256111"/>
            <a:ext cx="795852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400">
                <a:solidFill>
                  <a:schemeClr val="lt1"/>
                </a:solidFill>
                <a:latin typeface="Arial"/>
                <a:ea typeface="Arial"/>
                <a:cs typeface="Arial"/>
                <a:sym typeface="Arial"/>
              </a:rPr>
              <a:t>SCIENCE</a:t>
            </a:r>
            <a:r>
              <a:rPr lang="en-GB" sz="1400">
                <a:solidFill>
                  <a:schemeClr val="lt1"/>
                </a:solidFill>
                <a:latin typeface="Arial"/>
                <a:ea typeface="Arial"/>
                <a:cs typeface="Arial"/>
                <a:sym typeface="Arial"/>
              </a:rPr>
              <a:t> POLICY RESEARCH UNIT</a:t>
            </a:r>
            <a:endParaRPr sz="140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Slide">
  <p:cSld name="Introduction Slide">
    <p:bg>
      <p:bgPr>
        <a:solidFill>
          <a:schemeClr val="lt1"/>
        </a:solidFill>
      </p:bgPr>
    </p:bg>
    <p:spTree>
      <p:nvGrpSpPr>
        <p:cNvPr id="21" name="Shape 21"/>
        <p:cNvGrpSpPr/>
        <p:nvPr/>
      </p:nvGrpSpPr>
      <p:grpSpPr>
        <a:xfrm>
          <a:off x="0" y="0"/>
          <a:ext cx="0" cy="0"/>
          <a:chOff x="0" y="0"/>
          <a:chExt cx="0" cy="0"/>
        </a:xfrm>
      </p:grpSpPr>
      <p:sp>
        <p:nvSpPr>
          <p:cNvPr id="22" name="Google Shape;22;p57"/>
          <p:cNvSpPr/>
          <p:nvPr/>
        </p:nvSpPr>
        <p:spPr>
          <a:xfrm>
            <a:off x="0" y="0"/>
            <a:ext cx="9144000" cy="1152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23" name="Google Shape;23;p57"/>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800"/>
              <a:buFont typeface="Georgia"/>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57"/>
          <p:cNvSpPr txBox="1"/>
          <p:nvPr>
            <p:ph idx="1" type="subTitle"/>
          </p:nvPr>
        </p:nvSpPr>
        <p:spPr>
          <a:xfrm>
            <a:off x="1143000" y="2448000"/>
            <a:ext cx="6858000" cy="2340000"/>
          </a:xfrm>
          <a:prstGeom prst="rect">
            <a:avLst/>
          </a:prstGeom>
          <a:noFill/>
          <a:ln>
            <a:noFill/>
          </a:ln>
        </p:spPr>
        <p:txBody>
          <a:bodyPr anchorCtr="0" anchor="ctr" bIns="0" lIns="0" spcFirstLastPara="1" rIns="0" wrap="square" tIns="0">
            <a:noAutofit/>
          </a:bodyPr>
          <a:lstStyle>
            <a:lvl1pPr lvl="0" algn="ctr">
              <a:lnSpc>
                <a:spcPct val="95000"/>
              </a:lnSpc>
              <a:spcBef>
                <a:spcPts val="0"/>
              </a:spcBef>
              <a:spcAft>
                <a:spcPts val="0"/>
              </a:spcAft>
              <a:buClr>
                <a:srgbClr val="32506E"/>
              </a:buClr>
              <a:buSzPts val="2400"/>
              <a:buNone/>
              <a:defRPr sz="2400">
                <a:solidFill>
                  <a:srgbClr val="32506E"/>
                </a:solidFill>
              </a:defRPr>
            </a:lvl1pPr>
            <a:lvl2pPr lvl="1" algn="ctr">
              <a:lnSpc>
                <a:spcPct val="105000"/>
              </a:lnSpc>
              <a:spcBef>
                <a:spcPts val="0"/>
              </a:spcBef>
              <a:spcAft>
                <a:spcPts val="0"/>
              </a:spcAft>
              <a:buClr>
                <a:schemeClr val="accent4"/>
              </a:buClr>
              <a:buSzPts val="2000"/>
              <a:buNone/>
              <a:defRPr sz="2000"/>
            </a:lvl2pPr>
            <a:lvl3pPr lvl="2" algn="ctr">
              <a:lnSpc>
                <a:spcPct val="105000"/>
              </a:lnSpc>
              <a:spcBef>
                <a:spcPts val="0"/>
              </a:spcBef>
              <a:spcAft>
                <a:spcPts val="0"/>
              </a:spcAft>
              <a:buClr>
                <a:schemeClr val="accent4"/>
              </a:buClr>
              <a:buSzPts val="1800"/>
              <a:buNone/>
              <a:defRPr sz="1800"/>
            </a:lvl3pPr>
            <a:lvl4pPr lvl="3" algn="ctr">
              <a:lnSpc>
                <a:spcPct val="95000"/>
              </a:lnSpc>
              <a:spcBef>
                <a:spcPts val="800"/>
              </a:spcBef>
              <a:spcAft>
                <a:spcPts val="0"/>
              </a:spcAft>
              <a:buClr>
                <a:schemeClr val="accent4"/>
              </a:buClr>
              <a:buSzPts val="1600"/>
              <a:buNone/>
              <a:defRPr sz="1600"/>
            </a:lvl4pPr>
            <a:lvl5pPr lvl="4" algn="ctr">
              <a:lnSpc>
                <a:spcPct val="105000"/>
              </a:lnSpc>
              <a:spcBef>
                <a:spcPts val="800"/>
              </a:spcBef>
              <a:spcAft>
                <a:spcPts val="0"/>
              </a:spcAft>
              <a:buClr>
                <a:schemeClr val="accent4"/>
              </a:buClr>
              <a:buSzPts val="1600"/>
              <a:buNone/>
              <a:defRPr sz="1600"/>
            </a:lvl5pPr>
            <a:lvl6pPr lvl="5" algn="ctr">
              <a:lnSpc>
                <a:spcPct val="105000"/>
              </a:lnSpc>
              <a:spcBef>
                <a:spcPts val="600"/>
              </a:spcBef>
              <a:spcAft>
                <a:spcPts val="0"/>
              </a:spcAft>
              <a:buClr>
                <a:schemeClr val="accent4"/>
              </a:buClr>
              <a:buSzPts val="1600"/>
              <a:buNone/>
              <a:defRPr sz="1600"/>
            </a:lvl6pPr>
            <a:lvl7pPr lvl="6" algn="ctr">
              <a:lnSpc>
                <a:spcPct val="95000"/>
              </a:lnSpc>
              <a:spcBef>
                <a:spcPts val="600"/>
              </a:spcBef>
              <a:spcAft>
                <a:spcPts val="0"/>
              </a:spcAft>
              <a:buClr>
                <a:schemeClr val="accent4"/>
              </a:buClr>
              <a:buSzPts val="1600"/>
              <a:buNone/>
              <a:defRPr sz="1600"/>
            </a:lvl7pPr>
            <a:lvl8pPr lvl="7" algn="ctr">
              <a:lnSpc>
                <a:spcPct val="95000"/>
              </a:lnSpc>
              <a:spcBef>
                <a:spcPts val="0"/>
              </a:spcBef>
              <a:spcAft>
                <a:spcPts val="0"/>
              </a:spcAft>
              <a:buClr>
                <a:schemeClr val="accent4"/>
              </a:buClr>
              <a:buSzPts val="1600"/>
              <a:buNone/>
              <a:defRPr sz="1600"/>
            </a:lvl8pPr>
            <a:lvl9pPr lvl="8" algn="ctr">
              <a:lnSpc>
                <a:spcPct val="95000"/>
              </a:lnSpc>
              <a:spcBef>
                <a:spcPts val="0"/>
              </a:spcBef>
              <a:spcAft>
                <a:spcPts val="0"/>
              </a:spcAft>
              <a:buClr>
                <a:schemeClr val="accent4"/>
              </a:buClr>
              <a:buSzPts val="1600"/>
              <a:buNone/>
              <a:defRPr sz="1600"/>
            </a:lvl9pPr>
          </a:lstStyle>
          <a:p/>
        </p:txBody>
      </p:sp>
      <p:sp>
        <p:nvSpPr>
          <p:cNvPr id="25" name="Google Shape;25;p57"/>
          <p:cNvSpPr txBox="1"/>
          <p:nvPr>
            <p:ph idx="12" type="sldNum"/>
          </p:nvPr>
        </p:nvSpPr>
        <p:spPr>
          <a:xfrm>
            <a:off x="8197600" y="4690745"/>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u="none" cap="none" strike="noStrike">
                <a:solidFill>
                  <a:schemeClr val="lt1"/>
                </a:solidFill>
                <a:latin typeface="Arial"/>
                <a:ea typeface="Arial"/>
                <a:cs typeface="Arial"/>
                <a:sym typeface="Arial"/>
              </a:defRPr>
            </a:lvl1pPr>
            <a:lvl2pPr indent="0" lvl="1" marL="0" algn="r">
              <a:spcBef>
                <a:spcPts val="0"/>
              </a:spcBef>
              <a:buNone/>
              <a:defRPr b="0" i="0" sz="800" u="none" cap="none" strike="noStrike">
                <a:solidFill>
                  <a:schemeClr val="lt1"/>
                </a:solidFill>
                <a:latin typeface="Arial"/>
                <a:ea typeface="Arial"/>
                <a:cs typeface="Arial"/>
                <a:sym typeface="Arial"/>
              </a:defRPr>
            </a:lvl2pPr>
            <a:lvl3pPr indent="0" lvl="2" marL="0" algn="r">
              <a:spcBef>
                <a:spcPts val="0"/>
              </a:spcBef>
              <a:buNone/>
              <a:defRPr b="0" i="0" sz="800" u="none" cap="none" strike="noStrike">
                <a:solidFill>
                  <a:schemeClr val="lt1"/>
                </a:solidFill>
                <a:latin typeface="Arial"/>
                <a:ea typeface="Arial"/>
                <a:cs typeface="Arial"/>
                <a:sym typeface="Arial"/>
              </a:defRPr>
            </a:lvl3pPr>
            <a:lvl4pPr indent="0" lvl="3" marL="0" algn="r">
              <a:spcBef>
                <a:spcPts val="0"/>
              </a:spcBef>
              <a:buNone/>
              <a:defRPr b="0" i="0" sz="800" u="none" cap="none" strike="noStrike">
                <a:solidFill>
                  <a:schemeClr val="lt1"/>
                </a:solidFill>
                <a:latin typeface="Arial"/>
                <a:ea typeface="Arial"/>
                <a:cs typeface="Arial"/>
                <a:sym typeface="Arial"/>
              </a:defRPr>
            </a:lvl4pPr>
            <a:lvl5pPr indent="0" lvl="4" marL="0" algn="r">
              <a:spcBef>
                <a:spcPts val="0"/>
              </a:spcBef>
              <a:buNone/>
              <a:defRPr b="0" i="0" sz="800" u="none" cap="none" strike="noStrike">
                <a:solidFill>
                  <a:schemeClr val="lt1"/>
                </a:solidFill>
                <a:latin typeface="Arial"/>
                <a:ea typeface="Arial"/>
                <a:cs typeface="Arial"/>
                <a:sym typeface="Arial"/>
              </a:defRPr>
            </a:lvl5pPr>
            <a:lvl6pPr indent="0" lvl="5" marL="0" algn="r">
              <a:spcBef>
                <a:spcPts val="0"/>
              </a:spcBef>
              <a:buNone/>
              <a:defRPr b="0" i="0" sz="800" u="none" cap="none" strike="noStrike">
                <a:solidFill>
                  <a:schemeClr val="lt1"/>
                </a:solidFill>
                <a:latin typeface="Arial"/>
                <a:ea typeface="Arial"/>
                <a:cs typeface="Arial"/>
                <a:sym typeface="Arial"/>
              </a:defRPr>
            </a:lvl6pPr>
            <a:lvl7pPr indent="0" lvl="6" marL="0" algn="r">
              <a:spcBef>
                <a:spcPts val="0"/>
              </a:spcBef>
              <a:buNone/>
              <a:defRPr b="0" i="0" sz="800" u="none" cap="none" strike="noStrike">
                <a:solidFill>
                  <a:schemeClr val="lt1"/>
                </a:solidFill>
                <a:latin typeface="Arial"/>
                <a:ea typeface="Arial"/>
                <a:cs typeface="Arial"/>
                <a:sym typeface="Arial"/>
              </a:defRPr>
            </a:lvl7pPr>
            <a:lvl8pPr indent="0" lvl="7" marL="0" algn="r">
              <a:spcBef>
                <a:spcPts val="0"/>
              </a:spcBef>
              <a:buNone/>
              <a:defRPr b="0" i="0" sz="800" u="none" cap="none" strike="noStrike">
                <a:solidFill>
                  <a:schemeClr val="lt1"/>
                </a:solidFill>
                <a:latin typeface="Arial"/>
                <a:ea typeface="Arial"/>
                <a:cs typeface="Arial"/>
                <a:sym typeface="Arial"/>
              </a:defRPr>
            </a:lvl8pPr>
            <a:lvl9pPr indent="0" lvl="8" marL="0" algn="r">
              <a:spcBef>
                <a:spcPts val="0"/>
              </a:spcBef>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26" name="Google Shape;26;p57"/>
          <p:cNvPicPr preferRelativeResize="0"/>
          <p:nvPr/>
        </p:nvPicPr>
        <p:blipFill rotWithShape="1">
          <a:blip r:embed="rId2">
            <a:alphaModFix/>
          </a:blip>
          <a:srcRect b="0" l="0" r="0" t="0"/>
          <a:stretch/>
        </p:blipFill>
        <p:spPr>
          <a:xfrm>
            <a:off x="3682311" y="5905500"/>
            <a:ext cx="1779378" cy="533400"/>
          </a:xfrm>
          <a:prstGeom prst="rect">
            <a:avLst/>
          </a:prstGeom>
          <a:noFill/>
          <a:ln>
            <a:noFill/>
          </a:ln>
        </p:spPr>
      </p:pic>
      <p:sp>
        <p:nvSpPr>
          <p:cNvPr id="27" name="Google Shape;27;p57"/>
          <p:cNvSpPr txBox="1"/>
          <p:nvPr/>
        </p:nvSpPr>
        <p:spPr>
          <a:xfrm>
            <a:off x="10096766" y="-351692"/>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chemeClr val="dk2"/>
              </a:solidFill>
              <a:latin typeface="Arial"/>
              <a:ea typeface="Arial"/>
              <a:cs typeface="Arial"/>
              <a:sym typeface="Arial"/>
            </a:endParaRPr>
          </a:p>
        </p:txBody>
      </p:sp>
      <p:sp>
        <p:nvSpPr>
          <p:cNvPr id="28" name="Google Shape;28;p57"/>
          <p:cNvSpPr txBox="1"/>
          <p:nvPr/>
        </p:nvSpPr>
        <p:spPr>
          <a:xfrm>
            <a:off x="1143000" y="142516"/>
            <a:ext cx="6858000" cy="27561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GB" sz="1400" u="none" cap="none" strike="noStrike">
                <a:solidFill>
                  <a:schemeClr val="lt1"/>
                </a:solidFill>
                <a:latin typeface="Arial"/>
                <a:ea typeface="Arial"/>
                <a:cs typeface="Arial"/>
                <a:sym typeface="Arial"/>
              </a:rPr>
              <a:t>SPRU - SCIENCE POLICY RESEARCH UNIT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accent4"/>
        </a:solidFill>
      </p:bgPr>
    </p:bg>
    <p:spTree>
      <p:nvGrpSpPr>
        <p:cNvPr id="29" name="Shape 29"/>
        <p:cNvGrpSpPr/>
        <p:nvPr/>
      </p:nvGrpSpPr>
      <p:grpSpPr>
        <a:xfrm>
          <a:off x="0" y="0"/>
          <a:ext cx="0" cy="0"/>
          <a:chOff x="0" y="0"/>
          <a:chExt cx="0" cy="0"/>
        </a:xfrm>
      </p:grpSpPr>
      <p:sp>
        <p:nvSpPr>
          <p:cNvPr id="30" name="Google Shape;30;p58"/>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lt1"/>
              </a:buClr>
              <a:buSzPts val="4600"/>
              <a:buFont typeface="Georgia"/>
              <a:buNone/>
              <a:defRPr sz="4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8"/>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lvl1pPr lvl="0" algn="ctr">
              <a:lnSpc>
                <a:spcPct val="95000"/>
              </a:lnSpc>
              <a:spcBef>
                <a:spcPts val="0"/>
              </a:spcBef>
              <a:spcAft>
                <a:spcPts val="0"/>
              </a:spcAft>
              <a:buClr>
                <a:schemeClr val="lt1"/>
              </a:buClr>
              <a:buSzPts val="2000"/>
              <a:buNone/>
              <a:defRPr sz="2000">
                <a:solidFill>
                  <a:schemeClr val="lt1"/>
                </a:solidFill>
              </a:defRPr>
            </a:lvl1pPr>
            <a:lvl2pPr lvl="1" algn="ctr">
              <a:lnSpc>
                <a:spcPct val="105000"/>
              </a:lnSpc>
              <a:spcBef>
                <a:spcPts val="0"/>
              </a:spcBef>
              <a:spcAft>
                <a:spcPts val="0"/>
              </a:spcAft>
              <a:buClr>
                <a:schemeClr val="accent4"/>
              </a:buClr>
              <a:buSzPts val="2000"/>
              <a:buNone/>
              <a:defRPr sz="2000"/>
            </a:lvl2pPr>
            <a:lvl3pPr lvl="2" algn="ctr">
              <a:lnSpc>
                <a:spcPct val="105000"/>
              </a:lnSpc>
              <a:spcBef>
                <a:spcPts val="0"/>
              </a:spcBef>
              <a:spcAft>
                <a:spcPts val="0"/>
              </a:spcAft>
              <a:buClr>
                <a:schemeClr val="accent4"/>
              </a:buClr>
              <a:buSzPts val="1800"/>
              <a:buNone/>
              <a:defRPr sz="1800"/>
            </a:lvl3pPr>
            <a:lvl4pPr lvl="3" algn="ctr">
              <a:lnSpc>
                <a:spcPct val="95000"/>
              </a:lnSpc>
              <a:spcBef>
                <a:spcPts val="800"/>
              </a:spcBef>
              <a:spcAft>
                <a:spcPts val="0"/>
              </a:spcAft>
              <a:buClr>
                <a:schemeClr val="accent4"/>
              </a:buClr>
              <a:buSzPts val="1600"/>
              <a:buNone/>
              <a:defRPr sz="1600"/>
            </a:lvl4pPr>
            <a:lvl5pPr lvl="4" algn="ctr">
              <a:lnSpc>
                <a:spcPct val="105000"/>
              </a:lnSpc>
              <a:spcBef>
                <a:spcPts val="800"/>
              </a:spcBef>
              <a:spcAft>
                <a:spcPts val="0"/>
              </a:spcAft>
              <a:buClr>
                <a:schemeClr val="accent4"/>
              </a:buClr>
              <a:buSzPts val="1600"/>
              <a:buNone/>
              <a:defRPr sz="1600"/>
            </a:lvl5pPr>
            <a:lvl6pPr lvl="5" algn="ctr">
              <a:lnSpc>
                <a:spcPct val="105000"/>
              </a:lnSpc>
              <a:spcBef>
                <a:spcPts val="600"/>
              </a:spcBef>
              <a:spcAft>
                <a:spcPts val="0"/>
              </a:spcAft>
              <a:buClr>
                <a:schemeClr val="accent4"/>
              </a:buClr>
              <a:buSzPts val="1600"/>
              <a:buNone/>
              <a:defRPr sz="1600"/>
            </a:lvl6pPr>
            <a:lvl7pPr lvl="6" algn="ctr">
              <a:lnSpc>
                <a:spcPct val="95000"/>
              </a:lnSpc>
              <a:spcBef>
                <a:spcPts val="600"/>
              </a:spcBef>
              <a:spcAft>
                <a:spcPts val="0"/>
              </a:spcAft>
              <a:buClr>
                <a:schemeClr val="accent4"/>
              </a:buClr>
              <a:buSzPts val="1600"/>
              <a:buNone/>
              <a:defRPr sz="1600"/>
            </a:lvl7pPr>
            <a:lvl8pPr lvl="7" algn="ctr">
              <a:lnSpc>
                <a:spcPct val="95000"/>
              </a:lnSpc>
              <a:spcBef>
                <a:spcPts val="0"/>
              </a:spcBef>
              <a:spcAft>
                <a:spcPts val="0"/>
              </a:spcAft>
              <a:buClr>
                <a:schemeClr val="accent4"/>
              </a:buClr>
              <a:buSzPts val="1600"/>
              <a:buNone/>
              <a:defRPr sz="1600"/>
            </a:lvl8pPr>
            <a:lvl9pPr lvl="8" algn="ctr">
              <a:lnSpc>
                <a:spcPct val="95000"/>
              </a:lnSpc>
              <a:spcBef>
                <a:spcPts val="0"/>
              </a:spcBef>
              <a:spcAft>
                <a:spcPts val="0"/>
              </a:spcAft>
              <a:buClr>
                <a:schemeClr val="accent4"/>
              </a:buClr>
              <a:buSzPts val="1600"/>
              <a:buNone/>
              <a:defRPr sz="1600"/>
            </a:lvl9pPr>
          </a:lstStyle>
          <a:p/>
        </p:txBody>
      </p:sp>
      <p:sp>
        <p:nvSpPr>
          <p:cNvPr id="32" name="Google Shape;32;p58"/>
          <p:cNvSpPr txBox="1"/>
          <p:nvPr>
            <p:ph idx="11" type="ftr"/>
          </p:nvPr>
        </p:nvSpPr>
        <p:spPr>
          <a:xfrm>
            <a:off x="1143000" y="476162"/>
            <a:ext cx="6858000" cy="44741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sz="14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8"/>
          <p:cNvSpPr txBox="1"/>
          <p:nvPr/>
        </p:nvSpPr>
        <p:spPr>
          <a:xfrm>
            <a:off x="8747760" y="6573520"/>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chemeClr val="dk2"/>
              </a:solidFill>
              <a:latin typeface="Arial"/>
              <a:ea typeface="Arial"/>
              <a:cs typeface="Arial"/>
              <a:sym typeface="Arial"/>
            </a:endParaRPr>
          </a:p>
        </p:txBody>
      </p:sp>
      <p:sp>
        <p:nvSpPr>
          <p:cNvPr id="34" name="Google Shape;34;p58"/>
          <p:cNvSpPr txBox="1"/>
          <p:nvPr/>
        </p:nvSpPr>
        <p:spPr>
          <a:xfrm>
            <a:off x="10271760" y="6563360"/>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chemeClr val="dk2"/>
              </a:solidFill>
              <a:latin typeface="Arial"/>
              <a:ea typeface="Arial"/>
              <a:cs typeface="Arial"/>
              <a:sym typeface="Arial"/>
            </a:endParaRPr>
          </a:p>
        </p:txBody>
      </p:sp>
      <p:sp>
        <p:nvSpPr>
          <p:cNvPr id="35" name="Google Shape;35;p58"/>
          <p:cNvSpPr txBox="1"/>
          <p:nvPr/>
        </p:nvSpPr>
        <p:spPr>
          <a:xfrm>
            <a:off x="8696960" y="6553200"/>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chemeClr val="dk2"/>
              </a:solidFill>
              <a:latin typeface="Arial"/>
              <a:ea typeface="Arial"/>
              <a:cs typeface="Arial"/>
              <a:sym typeface="Arial"/>
            </a:endParaRPr>
          </a:p>
        </p:txBody>
      </p:sp>
      <p:pic>
        <p:nvPicPr>
          <p:cNvPr id="36" name="Google Shape;36;p58"/>
          <p:cNvPicPr preferRelativeResize="0"/>
          <p:nvPr/>
        </p:nvPicPr>
        <p:blipFill rotWithShape="1">
          <a:blip r:embed="rId2">
            <a:alphaModFix/>
          </a:blip>
          <a:srcRect b="0" l="0" r="0" t="0"/>
          <a:stretch/>
        </p:blipFill>
        <p:spPr>
          <a:xfrm>
            <a:off x="8340432" y="6487276"/>
            <a:ext cx="609600" cy="139700"/>
          </a:xfrm>
          <a:prstGeom prst="rect">
            <a:avLst/>
          </a:prstGeom>
          <a:noFill/>
          <a:ln>
            <a:noFill/>
          </a:ln>
        </p:spPr>
      </p:pic>
      <p:pic>
        <p:nvPicPr>
          <p:cNvPr id="37" name="Google Shape;37;p58"/>
          <p:cNvPicPr preferRelativeResize="0"/>
          <p:nvPr/>
        </p:nvPicPr>
        <p:blipFill rotWithShape="1">
          <a:blip r:embed="rId3">
            <a:alphaModFix/>
          </a:blip>
          <a:srcRect b="0" l="0" r="0" t="0"/>
          <a:stretch/>
        </p:blipFill>
        <p:spPr>
          <a:xfrm>
            <a:off x="2213202" y="5766838"/>
            <a:ext cx="4717596" cy="92772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Content">
  <p:cSld name="Text and Content">
    <p:spTree>
      <p:nvGrpSpPr>
        <p:cNvPr id="38" name="Shape 38"/>
        <p:cNvGrpSpPr/>
        <p:nvPr/>
      </p:nvGrpSpPr>
      <p:grpSpPr>
        <a:xfrm>
          <a:off x="0" y="0"/>
          <a:ext cx="0" cy="0"/>
          <a:chOff x="0" y="0"/>
          <a:chExt cx="0" cy="0"/>
        </a:xfrm>
      </p:grpSpPr>
      <p:sp>
        <p:nvSpPr>
          <p:cNvPr id="39" name="Google Shape;39;p59"/>
          <p:cNvSpPr/>
          <p:nvPr/>
        </p:nvSpPr>
        <p:spPr>
          <a:xfrm>
            <a:off x="0" y="0"/>
            <a:ext cx="9144000" cy="1152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40" name="Google Shape;40;p59"/>
          <p:cNvSpPr txBox="1"/>
          <p:nvPr>
            <p:ph idx="12" type="sldNum"/>
          </p:nvPr>
        </p:nvSpPr>
        <p:spPr>
          <a:xfrm>
            <a:off x="8604000" y="47625"/>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u="none" cap="none" strike="noStrike">
                <a:solidFill>
                  <a:schemeClr val="lt1"/>
                </a:solidFill>
                <a:latin typeface="Arial"/>
                <a:ea typeface="Arial"/>
                <a:cs typeface="Arial"/>
                <a:sym typeface="Arial"/>
              </a:defRPr>
            </a:lvl1pPr>
            <a:lvl2pPr indent="0" lvl="1" marL="0" algn="r">
              <a:spcBef>
                <a:spcPts val="0"/>
              </a:spcBef>
              <a:buNone/>
              <a:defRPr b="0" i="0" sz="800" u="none" cap="none" strike="noStrike">
                <a:solidFill>
                  <a:schemeClr val="lt1"/>
                </a:solidFill>
                <a:latin typeface="Arial"/>
                <a:ea typeface="Arial"/>
                <a:cs typeface="Arial"/>
                <a:sym typeface="Arial"/>
              </a:defRPr>
            </a:lvl2pPr>
            <a:lvl3pPr indent="0" lvl="2" marL="0" algn="r">
              <a:spcBef>
                <a:spcPts val="0"/>
              </a:spcBef>
              <a:buNone/>
              <a:defRPr b="0" i="0" sz="800" u="none" cap="none" strike="noStrike">
                <a:solidFill>
                  <a:schemeClr val="lt1"/>
                </a:solidFill>
                <a:latin typeface="Arial"/>
                <a:ea typeface="Arial"/>
                <a:cs typeface="Arial"/>
                <a:sym typeface="Arial"/>
              </a:defRPr>
            </a:lvl3pPr>
            <a:lvl4pPr indent="0" lvl="3" marL="0" algn="r">
              <a:spcBef>
                <a:spcPts val="0"/>
              </a:spcBef>
              <a:buNone/>
              <a:defRPr b="0" i="0" sz="800" u="none" cap="none" strike="noStrike">
                <a:solidFill>
                  <a:schemeClr val="lt1"/>
                </a:solidFill>
                <a:latin typeface="Arial"/>
                <a:ea typeface="Arial"/>
                <a:cs typeface="Arial"/>
                <a:sym typeface="Arial"/>
              </a:defRPr>
            </a:lvl4pPr>
            <a:lvl5pPr indent="0" lvl="4" marL="0" algn="r">
              <a:spcBef>
                <a:spcPts val="0"/>
              </a:spcBef>
              <a:buNone/>
              <a:defRPr b="0" i="0" sz="800" u="none" cap="none" strike="noStrike">
                <a:solidFill>
                  <a:schemeClr val="lt1"/>
                </a:solidFill>
                <a:latin typeface="Arial"/>
                <a:ea typeface="Arial"/>
                <a:cs typeface="Arial"/>
                <a:sym typeface="Arial"/>
              </a:defRPr>
            </a:lvl5pPr>
            <a:lvl6pPr indent="0" lvl="5" marL="0" algn="r">
              <a:spcBef>
                <a:spcPts val="0"/>
              </a:spcBef>
              <a:buNone/>
              <a:defRPr b="0" i="0" sz="800" u="none" cap="none" strike="noStrike">
                <a:solidFill>
                  <a:schemeClr val="lt1"/>
                </a:solidFill>
                <a:latin typeface="Arial"/>
                <a:ea typeface="Arial"/>
                <a:cs typeface="Arial"/>
                <a:sym typeface="Arial"/>
              </a:defRPr>
            </a:lvl6pPr>
            <a:lvl7pPr indent="0" lvl="6" marL="0" algn="r">
              <a:spcBef>
                <a:spcPts val="0"/>
              </a:spcBef>
              <a:buNone/>
              <a:defRPr b="0" i="0" sz="800" u="none" cap="none" strike="noStrike">
                <a:solidFill>
                  <a:schemeClr val="lt1"/>
                </a:solidFill>
                <a:latin typeface="Arial"/>
                <a:ea typeface="Arial"/>
                <a:cs typeface="Arial"/>
                <a:sym typeface="Arial"/>
              </a:defRPr>
            </a:lvl7pPr>
            <a:lvl8pPr indent="0" lvl="7" marL="0" algn="r">
              <a:spcBef>
                <a:spcPts val="0"/>
              </a:spcBef>
              <a:buNone/>
              <a:defRPr b="0" i="0" sz="800" u="none" cap="none" strike="noStrike">
                <a:solidFill>
                  <a:schemeClr val="lt1"/>
                </a:solidFill>
                <a:latin typeface="Arial"/>
                <a:ea typeface="Arial"/>
                <a:cs typeface="Arial"/>
                <a:sym typeface="Arial"/>
              </a:defRPr>
            </a:lvl8pPr>
            <a:lvl9pPr indent="0" lvl="8" marL="0" algn="r">
              <a:spcBef>
                <a:spcPts val="0"/>
              </a:spcBef>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1" name="Google Shape;41;p59"/>
          <p:cNvSpPr txBox="1"/>
          <p:nvPr>
            <p:ph idx="1" type="body"/>
          </p:nvPr>
        </p:nvSpPr>
        <p:spPr>
          <a:xfrm>
            <a:off x="359999" y="1475999"/>
            <a:ext cx="4140000" cy="4140000"/>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0"/>
              </a:spcBef>
              <a:spcAft>
                <a:spcPts val="0"/>
              </a:spcAft>
              <a:buClr>
                <a:srgbClr val="32506E"/>
              </a:buClr>
              <a:buSzPts val="1600"/>
              <a:buNone/>
              <a:defRPr>
                <a:solidFill>
                  <a:srgbClr val="32506E"/>
                </a:solidFill>
              </a:defRPr>
            </a:lvl1pPr>
            <a:lvl2pPr indent="-228600" lvl="1" marL="914400" algn="l">
              <a:lnSpc>
                <a:spcPct val="105000"/>
              </a:lnSpc>
              <a:spcBef>
                <a:spcPts val="0"/>
              </a:spcBef>
              <a:spcAft>
                <a:spcPts val="0"/>
              </a:spcAft>
              <a:buClr>
                <a:srgbClr val="32506E"/>
              </a:buClr>
              <a:buSzPts val="1200"/>
              <a:buNone/>
              <a:defRPr>
                <a:solidFill>
                  <a:srgbClr val="32506E"/>
                </a:solidFill>
              </a:defRPr>
            </a:lvl2pPr>
            <a:lvl3pPr indent="-304800" lvl="2" marL="1371600" algn="l">
              <a:lnSpc>
                <a:spcPct val="105000"/>
              </a:lnSpc>
              <a:spcBef>
                <a:spcPts val="0"/>
              </a:spcBef>
              <a:spcAft>
                <a:spcPts val="0"/>
              </a:spcAft>
              <a:buClr>
                <a:srgbClr val="32506E"/>
              </a:buClr>
              <a:buSzPts val="1200"/>
              <a:buChar char="-"/>
              <a:defRPr>
                <a:solidFill>
                  <a:srgbClr val="32506E"/>
                </a:solidFill>
              </a:defRPr>
            </a:lvl3pPr>
            <a:lvl4pPr indent="-228600" lvl="3" marL="1828800" algn="l">
              <a:lnSpc>
                <a:spcPct val="95000"/>
              </a:lnSpc>
              <a:spcBef>
                <a:spcPts val="800"/>
              </a:spcBef>
              <a:spcAft>
                <a:spcPts val="0"/>
              </a:spcAft>
              <a:buClr>
                <a:srgbClr val="32506E"/>
              </a:buClr>
              <a:buSzPts val="1600"/>
              <a:buNone/>
              <a:defRPr>
                <a:solidFill>
                  <a:srgbClr val="32506E"/>
                </a:solidFill>
              </a:defRPr>
            </a:lvl4pPr>
            <a:lvl5pPr indent="-228600" lvl="4" marL="2286000" algn="l">
              <a:lnSpc>
                <a:spcPct val="105000"/>
              </a:lnSpc>
              <a:spcBef>
                <a:spcPts val="800"/>
              </a:spcBef>
              <a:spcAft>
                <a:spcPts val="0"/>
              </a:spcAft>
              <a:buClr>
                <a:srgbClr val="32506E"/>
              </a:buClr>
              <a:buSzPts val="1200"/>
              <a:buNone/>
              <a:defRPr>
                <a:solidFill>
                  <a:srgbClr val="32506E"/>
                </a:solidFill>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42" name="Google Shape;42;p59"/>
          <p:cNvSpPr txBox="1"/>
          <p:nvPr>
            <p:ph idx="2" type="body"/>
          </p:nvPr>
        </p:nvSpPr>
        <p:spPr>
          <a:xfrm>
            <a:off x="4643438" y="1476375"/>
            <a:ext cx="4140200" cy="4140200"/>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0"/>
              </a:spcBef>
              <a:spcAft>
                <a:spcPts val="0"/>
              </a:spcAft>
              <a:buClr>
                <a:srgbClr val="32506E"/>
              </a:buClr>
              <a:buSzPts val="1600"/>
              <a:buNone/>
              <a:defRPr>
                <a:solidFill>
                  <a:srgbClr val="32506E"/>
                </a:solidFill>
              </a:defRPr>
            </a:lvl1pPr>
            <a:lvl2pPr indent="-228600" lvl="1" marL="914400" algn="l">
              <a:lnSpc>
                <a:spcPct val="105000"/>
              </a:lnSpc>
              <a:spcBef>
                <a:spcPts val="0"/>
              </a:spcBef>
              <a:spcAft>
                <a:spcPts val="0"/>
              </a:spcAft>
              <a:buClr>
                <a:schemeClr val="accent4"/>
              </a:buClr>
              <a:buSzPts val="1800"/>
              <a:buNone/>
              <a:defRPr/>
            </a:lvl2pPr>
            <a:lvl3pPr indent="-342900" lvl="2" marL="1371600" algn="l">
              <a:lnSpc>
                <a:spcPct val="105000"/>
              </a:lnSpc>
              <a:spcBef>
                <a:spcPts val="0"/>
              </a:spcBef>
              <a:spcAft>
                <a:spcPts val="0"/>
              </a:spcAft>
              <a:buClr>
                <a:schemeClr val="accent4"/>
              </a:buClr>
              <a:buSzPts val="1800"/>
              <a:buChar char="-"/>
              <a:defRPr/>
            </a:lvl3pPr>
            <a:lvl4pPr indent="-228600" lvl="3" marL="1828800" algn="l">
              <a:lnSpc>
                <a:spcPct val="95000"/>
              </a:lnSpc>
              <a:spcBef>
                <a:spcPts val="800"/>
              </a:spcBef>
              <a:spcAft>
                <a:spcPts val="0"/>
              </a:spcAft>
              <a:buClr>
                <a:schemeClr val="accent4"/>
              </a:buClr>
              <a:buSzPts val="1800"/>
              <a:buNone/>
              <a:defRPr/>
            </a:lvl4pPr>
            <a:lvl5pPr indent="-228600" lvl="4" marL="2286000" algn="l">
              <a:lnSpc>
                <a:spcPct val="105000"/>
              </a:lnSpc>
              <a:spcBef>
                <a:spcPts val="800"/>
              </a:spcBef>
              <a:spcAft>
                <a:spcPts val="0"/>
              </a:spcAft>
              <a:buClr>
                <a:schemeClr val="accent4"/>
              </a:buClr>
              <a:buSzPts val="1800"/>
              <a:buNone/>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pic>
        <p:nvPicPr>
          <p:cNvPr id="43" name="Google Shape;43;p59"/>
          <p:cNvPicPr preferRelativeResize="0"/>
          <p:nvPr/>
        </p:nvPicPr>
        <p:blipFill rotWithShape="1">
          <a:blip r:embed="rId2">
            <a:alphaModFix/>
          </a:blip>
          <a:srcRect b="0" l="0" r="0" t="0"/>
          <a:stretch/>
        </p:blipFill>
        <p:spPr>
          <a:xfrm>
            <a:off x="3682311" y="5905500"/>
            <a:ext cx="1779378" cy="533400"/>
          </a:xfrm>
          <a:prstGeom prst="rect">
            <a:avLst/>
          </a:prstGeom>
          <a:noFill/>
          <a:ln>
            <a:noFill/>
          </a:ln>
        </p:spPr>
      </p:pic>
      <p:sp>
        <p:nvSpPr>
          <p:cNvPr id="44" name="Google Shape;44;p59"/>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800"/>
              <a:buFont typeface="Georgia"/>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59"/>
          <p:cNvSpPr txBox="1"/>
          <p:nvPr/>
        </p:nvSpPr>
        <p:spPr>
          <a:xfrm>
            <a:off x="1143000" y="142516"/>
            <a:ext cx="6858000" cy="27561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GB" sz="1400" u="none" cap="none" strike="noStrike">
                <a:solidFill>
                  <a:schemeClr val="lt1"/>
                </a:solidFill>
                <a:latin typeface="Arial"/>
                <a:ea typeface="Arial"/>
                <a:cs typeface="Arial"/>
                <a:sym typeface="Arial"/>
              </a:rPr>
              <a:t>SPRU - SCIENCE POLICY RESEARCH UNIT</a:t>
            </a:r>
            <a:endParaRPr/>
          </a:p>
        </p:txBody>
      </p:sp>
    </p:spTree>
  </p:cSld>
  <p:clrMapOvr>
    <a:masterClrMapping/>
  </p:clrMapOvr>
  <p:extLst>
    <p:ext uri="{DCECCB84-F9BA-43D5-87BE-67443E8EF086}">
      <p15:sldGuideLst>
        <p15:guide id="1" orient="horz" pos="2160">
          <p15:clr>
            <a:srgbClr val="FBAE40"/>
          </p15:clr>
        </p15:guide>
        <p15:guide id="2" pos="2857">
          <p15:clr>
            <a:srgbClr val="FBAE40"/>
          </p15:clr>
        </p15:guide>
        <p15:guide id="3" pos="290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p:cSld name="One Column Content">
    <p:spTree>
      <p:nvGrpSpPr>
        <p:cNvPr id="46" name="Shape 46"/>
        <p:cNvGrpSpPr/>
        <p:nvPr/>
      </p:nvGrpSpPr>
      <p:grpSpPr>
        <a:xfrm>
          <a:off x="0" y="0"/>
          <a:ext cx="0" cy="0"/>
          <a:chOff x="0" y="0"/>
          <a:chExt cx="0" cy="0"/>
        </a:xfrm>
      </p:grpSpPr>
      <p:sp>
        <p:nvSpPr>
          <p:cNvPr id="47" name="Google Shape;47;p60"/>
          <p:cNvSpPr/>
          <p:nvPr/>
        </p:nvSpPr>
        <p:spPr>
          <a:xfrm>
            <a:off x="0" y="0"/>
            <a:ext cx="9144000" cy="1152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48" name="Google Shape;48;p60"/>
          <p:cNvSpPr txBox="1"/>
          <p:nvPr>
            <p:ph idx="12" type="sldNum"/>
          </p:nvPr>
        </p:nvSpPr>
        <p:spPr>
          <a:xfrm>
            <a:off x="8604000" y="47625"/>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9" name="Google Shape;49;p60"/>
          <p:cNvSpPr txBox="1"/>
          <p:nvPr>
            <p:ph idx="1" type="body"/>
          </p:nvPr>
        </p:nvSpPr>
        <p:spPr>
          <a:xfrm>
            <a:off x="360363" y="1470025"/>
            <a:ext cx="8423275" cy="4164013"/>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0"/>
              </a:spcBef>
              <a:spcAft>
                <a:spcPts val="0"/>
              </a:spcAft>
              <a:buClr>
                <a:srgbClr val="32506E"/>
              </a:buClr>
              <a:buSzPts val="1600"/>
              <a:buNone/>
              <a:defRPr>
                <a:solidFill>
                  <a:srgbClr val="32506E"/>
                </a:solidFill>
              </a:defRPr>
            </a:lvl1pPr>
            <a:lvl2pPr indent="-228600" lvl="1" marL="914400" algn="l">
              <a:lnSpc>
                <a:spcPct val="105000"/>
              </a:lnSpc>
              <a:spcBef>
                <a:spcPts val="0"/>
              </a:spcBef>
              <a:spcAft>
                <a:spcPts val="0"/>
              </a:spcAft>
              <a:buClr>
                <a:schemeClr val="accent4"/>
              </a:buClr>
              <a:buSzPts val="1800"/>
              <a:buNone/>
              <a:defRPr/>
            </a:lvl2pPr>
            <a:lvl3pPr indent="-342900" lvl="2" marL="1371600" algn="l">
              <a:lnSpc>
                <a:spcPct val="105000"/>
              </a:lnSpc>
              <a:spcBef>
                <a:spcPts val="0"/>
              </a:spcBef>
              <a:spcAft>
                <a:spcPts val="0"/>
              </a:spcAft>
              <a:buClr>
                <a:schemeClr val="accent4"/>
              </a:buClr>
              <a:buSzPts val="1800"/>
              <a:buChar char="-"/>
              <a:defRPr/>
            </a:lvl3pPr>
            <a:lvl4pPr indent="-228600" lvl="3" marL="1828800" algn="l">
              <a:lnSpc>
                <a:spcPct val="95000"/>
              </a:lnSpc>
              <a:spcBef>
                <a:spcPts val="800"/>
              </a:spcBef>
              <a:spcAft>
                <a:spcPts val="0"/>
              </a:spcAft>
              <a:buClr>
                <a:schemeClr val="accent4"/>
              </a:buClr>
              <a:buSzPts val="1800"/>
              <a:buNone/>
              <a:defRPr/>
            </a:lvl4pPr>
            <a:lvl5pPr indent="-228600" lvl="4" marL="2286000" algn="l">
              <a:lnSpc>
                <a:spcPct val="105000"/>
              </a:lnSpc>
              <a:spcBef>
                <a:spcPts val="800"/>
              </a:spcBef>
              <a:spcAft>
                <a:spcPts val="0"/>
              </a:spcAft>
              <a:buClr>
                <a:schemeClr val="accent4"/>
              </a:buClr>
              <a:buSzPts val="1800"/>
              <a:buNone/>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pic>
        <p:nvPicPr>
          <p:cNvPr id="50" name="Google Shape;50;p60"/>
          <p:cNvPicPr preferRelativeResize="0"/>
          <p:nvPr/>
        </p:nvPicPr>
        <p:blipFill rotWithShape="1">
          <a:blip r:embed="rId2">
            <a:alphaModFix/>
          </a:blip>
          <a:srcRect b="0" l="0" r="0" t="0"/>
          <a:stretch/>
        </p:blipFill>
        <p:spPr>
          <a:xfrm>
            <a:off x="3682311" y="5905500"/>
            <a:ext cx="1779378" cy="533400"/>
          </a:xfrm>
          <a:prstGeom prst="rect">
            <a:avLst/>
          </a:prstGeom>
          <a:noFill/>
          <a:ln>
            <a:noFill/>
          </a:ln>
        </p:spPr>
      </p:pic>
      <p:sp>
        <p:nvSpPr>
          <p:cNvPr id="51" name="Google Shape;51;p60"/>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800"/>
              <a:buFont typeface="Georgia"/>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60"/>
          <p:cNvSpPr txBox="1"/>
          <p:nvPr/>
        </p:nvSpPr>
        <p:spPr>
          <a:xfrm>
            <a:off x="1143000" y="142516"/>
            <a:ext cx="6858000" cy="27561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400" cap="none">
                <a:solidFill>
                  <a:schemeClr val="lt1"/>
                </a:solidFill>
                <a:latin typeface="Arial"/>
                <a:ea typeface="Arial"/>
                <a:cs typeface="Arial"/>
                <a:sym typeface="Arial"/>
              </a:rPr>
              <a:t>SPRU - SCIENCE POLICY RESEARCH UNIT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 Statement">
  <p:cSld name="Section Header or Statement">
    <p:bg>
      <p:bgPr>
        <a:solidFill>
          <a:schemeClr val="accent4"/>
        </a:solidFill>
      </p:bgPr>
    </p:bg>
    <p:spTree>
      <p:nvGrpSpPr>
        <p:cNvPr id="53" name="Shape 53"/>
        <p:cNvGrpSpPr/>
        <p:nvPr/>
      </p:nvGrpSpPr>
      <p:grpSpPr>
        <a:xfrm>
          <a:off x="0" y="0"/>
          <a:ext cx="0" cy="0"/>
          <a:chOff x="0" y="0"/>
          <a:chExt cx="0" cy="0"/>
        </a:xfrm>
      </p:grpSpPr>
      <p:sp>
        <p:nvSpPr>
          <p:cNvPr id="54" name="Google Shape;54;p61"/>
          <p:cNvSpPr txBox="1"/>
          <p:nvPr>
            <p:ph type="ctrTitle"/>
          </p:nvPr>
        </p:nvSpPr>
        <p:spPr>
          <a:xfrm>
            <a:off x="1143000" y="1122362"/>
            <a:ext cx="6858000" cy="4261727"/>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800"/>
              <a:buFont typeface="Georgia"/>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5" name="Google Shape;55;p61"/>
          <p:cNvPicPr preferRelativeResize="0"/>
          <p:nvPr/>
        </p:nvPicPr>
        <p:blipFill rotWithShape="1">
          <a:blip r:embed="rId2">
            <a:alphaModFix/>
          </a:blip>
          <a:srcRect b="0" l="0" r="0" t="0"/>
          <a:stretch/>
        </p:blipFill>
        <p:spPr>
          <a:xfrm>
            <a:off x="3676650" y="5904000"/>
            <a:ext cx="1790700" cy="533400"/>
          </a:xfrm>
          <a:prstGeom prst="rect">
            <a:avLst/>
          </a:prstGeom>
          <a:noFill/>
          <a:ln>
            <a:noFill/>
          </a:ln>
        </p:spPr>
      </p:pic>
      <p:sp>
        <p:nvSpPr>
          <p:cNvPr id="56" name="Google Shape;56;p61"/>
          <p:cNvSpPr txBox="1"/>
          <p:nvPr>
            <p:ph idx="11" type="ftr"/>
          </p:nvPr>
        </p:nvSpPr>
        <p:spPr>
          <a:xfrm>
            <a:off x="1143000" y="476162"/>
            <a:ext cx="6858000" cy="44741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sz="14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hotography">
  <p:cSld name="Title Slide Photography">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62"/>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lt1"/>
              </a:buClr>
              <a:buSzPts val="4600"/>
              <a:buFont typeface="Georgia"/>
              <a:buNone/>
              <a:defRPr sz="4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62"/>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lvl1pPr lvl="0" algn="ctr">
              <a:lnSpc>
                <a:spcPct val="95000"/>
              </a:lnSpc>
              <a:spcBef>
                <a:spcPts val="0"/>
              </a:spcBef>
              <a:spcAft>
                <a:spcPts val="0"/>
              </a:spcAft>
              <a:buClr>
                <a:schemeClr val="lt1"/>
              </a:buClr>
              <a:buSzPts val="2000"/>
              <a:buNone/>
              <a:defRPr sz="2000">
                <a:solidFill>
                  <a:schemeClr val="lt1"/>
                </a:solidFill>
              </a:defRPr>
            </a:lvl1pPr>
            <a:lvl2pPr lvl="1" algn="ctr">
              <a:lnSpc>
                <a:spcPct val="105000"/>
              </a:lnSpc>
              <a:spcBef>
                <a:spcPts val="0"/>
              </a:spcBef>
              <a:spcAft>
                <a:spcPts val="0"/>
              </a:spcAft>
              <a:buClr>
                <a:schemeClr val="accent4"/>
              </a:buClr>
              <a:buSzPts val="2000"/>
              <a:buNone/>
              <a:defRPr sz="2000"/>
            </a:lvl2pPr>
            <a:lvl3pPr lvl="2" algn="ctr">
              <a:lnSpc>
                <a:spcPct val="105000"/>
              </a:lnSpc>
              <a:spcBef>
                <a:spcPts val="0"/>
              </a:spcBef>
              <a:spcAft>
                <a:spcPts val="0"/>
              </a:spcAft>
              <a:buClr>
                <a:schemeClr val="accent4"/>
              </a:buClr>
              <a:buSzPts val="1800"/>
              <a:buNone/>
              <a:defRPr sz="1800"/>
            </a:lvl3pPr>
            <a:lvl4pPr lvl="3" algn="ctr">
              <a:lnSpc>
                <a:spcPct val="95000"/>
              </a:lnSpc>
              <a:spcBef>
                <a:spcPts val="800"/>
              </a:spcBef>
              <a:spcAft>
                <a:spcPts val="0"/>
              </a:spcAft>
              <a:buClr>
                <a:schemeClr val="accent4"/>
              </a:buClr>
              <a:buSzPts val="1600"/>
              <a:buNone/>
              <a:defRPr sz="1600"/>
            </a:lvl4pPr>
            <a:lvl5pPr lvl="4" algn="ctr">
              <a:lnSpc>
                <a:spcPct val="105000"/>
              </a:lnSpc>
              <a:spcBef>
                <a:spcPts val="800"/>
              </a:spcBef>
              <a:spcAft>
                <a:spcPts val="0"/>
              </a:spcAft>
              <a:buClr>
                <a:schemeClr val="accent4"/>
              </a:buClr>
              <a:buSzPts val="1600"/>
              <a:buNone/>
              <a:defRPr sz="1600"/>
            </a:lvl5pPr>
            <a:lvl6pPr lvl="5" algn="ctr">
              <a:lnSpc>
                <a:spcPct val="105000"/>
              </a:lnSpc>
              <a:spcBef>
                <a:spcPts val="600"/>
              </a:spcBef>
              <a:spcAft>
                <a:spcPts val="0"/>
              </a:spcAft>
              <a:buClr>
                <a:schemeClr val="accent4"/>
              </a:buClr>
              <a:buSzPts val="1600"/>
              <a:buNone/>
              <a:defRPr sz="1600"/>
            </a:lvl6pPr>
            <a:lvl7pPr lvl="6" algn="ctr">
              <a:lnSpc>
                <a:spcPct val="95000"/>
              </a:lnSpc>
              <a:spcBef>
                <a:spcPts val="600"/>
              </a:spcBef>
              <a:spcAft>
                <a:spcPts val="0"/>
              </a:spcAft>
              <a:buClr>
                <a:schemeClr val="accent4"/>
              </a:buClr>
              <a:buSzPts val="1600"/>
              <a:buNone/>
              <a:defRPr sz="1600"/>
            </a:lvl7pPr>
            <a:lvl8pPr lvl="7" algn="ctr">
              <a:lnSpc>
                <a:spcPct val="95000"/>
              </a:lnSpc>
              <a:spcBef>
                <a:spcPts val="0"/>
              </a:spcBef>
              <a:spcAft>
                <a:spcPts val="0"/>
              </a:spcAft>
              <a:buClr>
                <a:schemeClr val="accent4"/>
              </a:buClr>
              <a:buSzPts val="1600"/>
              <a:buNone/>
              <a:defRPr sz="1600"/>
            </a:lvl8pPr>
            <a:lvl9pPr lvl="8" algn="ctr">
              <a:lnSpc>
                <a:spcPct val="95000"/>
              </a:lnSpc>
              <a:spcBef>
                <a:spcPts val="0"/>
              </a:spcBef>
              <a:spcAft>
                <a:spcPts val="0"/>
              </a:spcAft>
              <a:buClr>
                <a:schemeClr val="accent4"/>
              </a:buClr>
              <a:buSzPts val="1600"/>
              <a:buNone/>
              <a:defRPr sz="1600"/>
            </a:lvl9pPr>
          </a:lstStyle>
          <a:p/>
        </p:txBody>
      </p:sp>
      <p:sp>
        <p:nvSpPr>
          <p:cNvPr id="60" name="Google Shape;60;p62"/>
          <p:cNvSpPr txBox="1"/>
          <p:nvPr>
            <p:ph idx="11" type="ftr"/>
          </p:nvPr>
        </p:nvSpPr>
        <p:spPr>
          <a:xfrm>
            <a:off x="1143000" y="278296"/>
            <a:ext cx="6858000" cy="197866"/>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sz="14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61" name="Google Shape;61;p62"/>
          <p:cNvPicPr preferRelativeResize="0"/>
          <p:nvPr/>
        </p:nvPicPr>
        <p:blipFill rotWithShape="1">
          <a:blip r:embed="rId3">
            <a:alphaModFix/>
          </a:blip>
          <a:srcRect b="0" l="0" r="0" t="0"/>
          <a:stretch/>
        </p:blipFill>
        <p:spPr>
          <a:xfrm>
            <a:off x="3676650" y="5904000"/>
            <a:ext cx="1790700" cy="533400"/>
          </a:xfrm>
          <a:prstGeom prst="rect">
            <a:avLst/>
          </a:prstGeom>
          <a:noFill/>
          <a:ln>
            <a:noFill/>
          </a:ln>
        </p:spPr>
      </p:pic>
      <p:sp>
        <p:nvSpPr>
          <p:cNvPr id="62" name="Google Shape;62;p62"/>
          <p:cNvSpPr txBox="1"/>
          <p:nvPr>
            <p:ph idx="2" type="body"/>
          </p:nvPr>
        </p:nvSpPr>
        <p:spPr>
          <a:xfrm>
            <a:off x="419099" y="4794250"/>
            <a:ext cx="2800351" cy="1698625"/>
          </a:xfrm>
          <a:prstGeom prst="rect">
            <a:avLst/>
          </a:prstGeom>
          <a:solidFill>
            <a:schemeClr val="accent2"/>
          </a:solidFill>
          <a:ln>
            <a:noFill/>
          </a:ln>
        </p:spPr>
        <p:txBody>
          <a:bodyPr anchorCtr="0" anchor="ctr" bIns="0" lIns="0" spcFirstLastPara="1" rIns="0" wrap="square" tIns="0">
            <a:noAutofit/>
          </a:bodyPr>
          <a:lstStyle>
            <a:lvl1pPr indent="-228600" lvl="0" marL="457200" marR="0" algn="ctr">
              <a:lnSpc>
                <a:spcPct val="120000"/>
              </a:lnSpc>
              <a:spcBef>
                <a:spcPts val="0"/>
              </a:spcBef>
              <a:spcAft>
                <a:spcPts val="0"/>
              </a:spcAft>
              <a:buClr>
                <a:schemeClr val="lt1"/>
              </a:buClr>
              <a:buSzPts val="1400"/>
              <a:buFont typeface="Arial"/>
              <a:buNone/>
              <a:defRPr b="1" i="0" sz="1400">
                <a:solidFill>
                  <a:schemeClr val="lt1"/>
                </a:solidFill>
              </a:defRPr>
            </a:lvl1pPr>
            <a:lvl2pPr indent="-228600" lvl="1" marL="914400" algn="l">
              <a:lnSpc>
                <a:spcPct val="105000"/>
              </a:lnSpc>
              <a:spcBef>
                <a:spcPts val="0"/>
              </a:spcBef>
              <a:spcAft>
                <a:spcPts val="0"/>
              </a:spcAft>
              <a:buClr>
                <a:schemeClr val="accent4"/>
              </a:buClr>
              <a:buSzPts val="1800"/>
              <a:buNone/>
              <a:defRPr/>
            </a:lvl2pPr>
            <a:lvl3pPr indent="-342900" lvl="2" marL="1371600" algn="l">
              <a:lnSpc>
                <a:spcPct val="105000"/>
              </a:lnSpc>
              <a:spcBef>
                <a:spcPts val="0"/>
              </a:spcBef>
              <a:spcAft>
                <a:spcPts val="0"/>
              </a:spcAft>
              <a:buClr>
                <a:schemeClr val="accent4"/>
              </a:buClr>
              <a:buSzPts val="1800"/>
              <a:buChar char="-"/>
              <a:defRPr/>
            </a:lvl3pPr>
            <a:lvl4pPr indent="-228600" lvl="3" marL="1828800" algn="l">
              <a:lnSpc>
                <a:spcPct val="95000"/>
              </a:lnSpc>
              <a:spcBef>
                <a:spcPts val="800"/>
              </a:spcBef>
              <a:spcAft>
                <a:spcPts val="0"/>
              </a:spcAft>
              <a:buClr>
                <a:schemeClr val="accent4"/>
              </a:buClr>
              <a:buSzPts val="1800"/>
              <a:buNone/>
              <a:defRPr/>
            </a:lvl4pPr>
            <a:lvl5pPr indent="-228600" lvl="4" marL="2286000" algn="l">
              <a:lnSpc>
                <a:spcPct val="105000"/>
              </a:lnSpc>
              <a:spcBef>
                <a:spcPts val="800"/>
              </a:spcBef>
              <a:spcAft>
                <a:spcPts val="0"/>
              </a:spcAft>
              <a:buClr>
                <a:schemeClr val="accent4"/>
              </a:buClr>
              <a:buSzPts val="1800"/>
              <a:buNone/>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Duotone 2">
  <p:cSld name="Title Slide Duotone 2">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63"/>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lt1"/>
              </a:buClr>
              <a:buSzPts val="4600"/>
              <a:buFont typeface="Georgia"/>
              <a:buNone/>
              <a:defRPr sz="4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63"/>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lvl1pPr lvl="0" algn="ctr">
              <a:lnSpc>
                <a:spcPct val="95000"/>
              </a:lnSpc>
              <a:spcBef>
                <a:spcPts val="0"/>
              </a:spcBef>
              <a:spcAft>
                <a:spcPts val="0"/>
              </a:spcAft>
              <a:buClr>
                <a:schemeClr val="lt1"/>
              </a:buClr>
              <a:buSzPts val="2000"/>
              <a:buNone/>
              <a:defRPr sz="2000">
                <a:solidFill>
                  <a:schemeClr val="lt1"/>
                </a:solidFill>
              </a:defRPr>
            </a:lvl1pPr>
            <a:lvl2pPr lvl="1" algn="ctr">
              <a:lnSpc>
                <a:spcPct val="105000"/>
              </a:lnSpc>
              <a:spcBef>
                <a:spcPts val="0"/>
              </a:spcBef>
              <a:spcAft>
                <a:spcPts val="0"/>
              </a:spcAft>
              <a:buClr>
                <a:schemeClr val="accent4"/>
              </a:buClr>
              <a:buSzPts val="2000"/>
              <a:buNone/>
              <a:defRPr sz="2000"/>
            </a:lvl2pPr>
            <a:lvl3pPr lvl="2" algn="ctr">
              <a:lnSpc>
                <a:spcPct val="105000"/>
              </a:lnSpc>
              <a:spcBef>
                <a:spcPts val="0"/>
              </a:spcBef>
              <a:spcAft>
                <a:spcPts val="0"/>
              </a:spcAft>
              <a:buClr>
                <a:schemeClr val="accent4"/>
              </a:buClr>
              <a:buSzPts val="1800"/>
              <a:buNone/>
              <a:defRPr sz="1800"/>
            </a:lvl3pPr>
            <a:lvl4pPr lvl="3" algn="ctr">
              <a:lnSpc>
                <a:spcPct val="95000"/>
              </a:lnSpc>
              <a:spcBef>
                <a:spcPts val="800"/>
              </a:spcBef>
              <a:spcAft>
                <a:spcPts val="0"/>
              </a:spcAft>
              <a:buClr>
                <a:schemeClr val="accent4"/>
              </a:buClr>
              <a:buSzPts val="1600"/>
              <a:buNone/>
              <a:defRPr sz="1600"/>
            </a:lvl4pPr>
            <a:lvl5pPr lvl="4" algn="ctr">
              <a:lnSpc>
                <a:spcPct val="105000"/>
              </a:lnSpc>
              <a:spcBef>
                <a:spcPts val="800"/>
              </a:spcBef>
              <a:spcAft>
                <a:spcPts val="0"/>
              </a:spcAft>
              <a:buClr>
                <a:schemeClr val="accent4"/>
              </a:buClr>
              <a:buSzPts val="1600"/>
              <a:buNone/>
              <a:defRPr sz="1600"/>
            </a:lvl5pPr>
            <a:lvl6pPr lvl="5" algn="ctr">
              <a:lnSpc>
                <a:spcPct val="105000"/>
              </a:lnSpc>
              <a:spcBef>
                <a:spcPts val="600"/>
              </a:spcBef>
              <a:spcAft>
                <a:spcPts val="0"/>
              </a:spcAft>
              <a:buClr>
                <a:schemeClr val="accent4"/>
              </a:buClr>
              <a:buSzPts val="1600"/>
              <a:buNone/>
              <a:defRPr sz="1600"/>
            </a:lvl6pPr>
            <a:lvl7pPr lvl="6" algn="ctr">
              <a:lnSpc>
                <a:spcPct val="95000"/>
              </a:lnSpc>
              <a:spcBef>
                <a:spcPts val="600"/>
              </a:spcBef>
              <a:spcAft>
                <a:spcPts val="0"/>
              </a:spcAft>
              <a:buClr>
                <a:schemeClr val="accent4"/>
              </a:buClr>
              <a:buSzPts val="1600"/>
              <a:buNone/>
              <a:defRPr sz="1600"/>
            </a:lvl7pPr>
            <a:lvl8pPr lvl="7" algn="ctr">
              <a:lnSpc>
                <a:spcPct val="95000"/>
              </a:lnSpc>
              <a:spcBef>
                <a:spcPts val="0"/>
              </a:spcBef>
              <a:spcAft>
                <a:spcPts val="0"/>
              </a:spcAft>
              <a:buClr>
                <a:schemeClr val="accent4"/>
              </a:buClr>
              <a:buSzPts val="1600"/>
              <a:buNone/>
              <a:defRPr sz="1600"/>
            </a:lvl8pPr>
            <a:lvl9pPr lvl="8" algn="ctr">
              <a:lnSpc>
                <a:spcPct val="95000"/>
              </a:lnSpc>
              <a:spcBef>
                <a:spcPts val="0"/>
              </a:spcBef>
              <a:spcAft>
                <a:spcPts val="0"/>
              </a:spcAft>
              <a:buClr>
                <a:schemeClr val="accent4"/>
              </a:buClr>
              <a:buSzPts val="1600"/>
              <a:buNone/>
              <a:defRPr sz="1600"/>
            </a:lvl9pPr>
          </a:lstStyle>
          <a:p/>
        </p:txBody>
      </p:sp>
      <p:pic>
        <p:nvPicPr>
          <p:cNvPr id="66" name="Google Shape;66;p63"/>
          <p:cNvPicPr preferRelativeResize="0"/>
          <p:nvPr/>
        </p:nvPicPr>
        <p:blipFill rotWithShape="1">
          <a:blip r:embed="rId3">
            <a:alphaModFix/>
          </a:blip>
          <a:srcRect b="0" l="0" r="0" t="0"/>
          <a:stretch/>
        </p:blipFill>
        <p:spPr>
          <a:xfrm>
            <a:off x="3676650" y="5904000"/>
            <a:ext cx="1790700" cy="533400"/>
          </a:xfrm>
          <a:prstGeom prst="rect">
            <a:avLst/>
          </a:prstGeom>
          <a:noFill/>
          <a:ln>
            <a:noFill/>
          </a:ln>
        </p:spPr>
      </p:pic>
      <p:sp>
        <p:nvSpPr>
          <p:cNvPr id="67" name="Google Shape;67;p63"/>
          <p:cNvSpPr txBox="1"/>
          <p:nvPr>
            <p:ph idx="11" type="ftr"/>
          </p:nvPr>
        </p:nvSpPr>
        <p:spPr>
          <a:xfrm>
            <a:off x="1143000" y="476162"/>
            <a:ext cx="6858000" cy="44741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sz="14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and Photo">
  <p:cSld name="Two Column and Photo">
    <p:spTree>
      <p:nvGrpSpPr>
        <p:cNvPr id="68" name="Shape 68"/>
        <p:cNvGrpSpPr/>
        <p:nvPr/>
      </p:nvGrpSpPr>
      <p:grpSpPr>
        <a:xfrm>
          <a:off x="0" y="0"/>
          <a:ext cx="0" cy="0"/>
          <a:chOff x="0" y="0"/>
          <a:chExt cx="0" cy="0"/>
        </a:xfrm>
      </p:grpSpPr>
      <p:sp>
        <p:nvSpPr>
          <p:cNvPr id="69" name="Google Shape;69;p64"/>
          <p:cNvSpPr/>
          <p:nvPr>
            <p:ph idx="2" type="pic"/>
          </p:nvPr>
        </p:nvSpPr>
        <p:spPr>
          <a:xfrm>
            <a:off x="6084000" y="1476000"/>
            <a:ext cx="2700000" cy="4140000"/>
          </a:xfrm>
          <a:prstGeom prst="rect">
            <a:avLst/>
          </a:prstGeom>
          <a:noFill/>
          <a:ln>
            <a:noFill/>
          </a:ln>
        </p:spPr>
      </p:sp>
      <p:sp>
        <p:nvSpPr>
          <p:cNvPr id="70" name="Google Shape;70;p64"/>
          <p:cNvSpPr/>
          <p:nvPr/>
        </p:nvSpPr>
        <p:spPr>
          <a:xfrm>
            <a:off x="0" y="0"/>
            <a:ext cx="9144000" cy="1152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71" name="Google Shape;71;p64"/>
          <p:cNvSpPr txBox="1"/>
          <p:nvPr>
            <p:ph idx="12" type="sldNum"/>
          </p:nvPr>
        </p:nvSpPr>
        <p:spPr>
          <a:xfrm>
            <a:off x="8604000" y="47625"/>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72" name="Google Shape;72;p64"/>
          <p:cNvSpPr txBox="1"/>
          <p:nvPr>
            <p:ph idx="1" type="body"/>
          </p:nvPr>
        </p:nvSpPr>
        <p:spPr>
          <a:xfrm>
            <a:off x="359999" y="1475999"/>
            <a:ext cx="2700000" cy="4140000"/>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0"/>
              </a:spcBef>
              <a:spcAft>
                <a:spcPts val="0"/>
              </a:spcAft>
              <a:buClr>
                <a:srgbClr val="32506E"/>
              </a:buClr>
              <a:buSzPts val="1200"/>
              <a:buNone/>
              <a:defRPr sz="1200">
                <a:solidFill>
                  <a:srgbClr val="32506E"/>
                </a:solidFill>
              </a:defRPr>
            </a:lvl1pPr>
            <a:lvl2pPr indent="-228600" lvl="1" marL="914400" algn="l">
              <a:lnSpc>
                <a:spcPct val="105000"/>
              </a:lnSpc>
              <a:spcBef>
                <a:spcPts val="0"/>
              </a:spcBef>
              <a:spcAft>
                <a:spcPts val="0"/>
              </a:spcAft>
              <a:buClr>
                <a:srgbClr val="32506E"/>
              </a:buClr>
              <a:buSzPts val="1200"/>
              <a:buNone/>
              <a:defRPr sz="1200">
                <a:solidFill>
                  <a:srgbClr val="32506E"/>
                </a:solidFill>
              </a:defRPr>
            </a:lvl2pPr>
            <a:lvl3pPr indent="-304800" lvl="2" marL="1371600" algn="l">
              <a:lnSpc>
                <a:spcPct val="105000"/>
              </a:lnSpc>
              <a:spcBef>
                <a:spcPts val="0"/>
              </a:spcBef>
              <a:spcAft>
                <a:spcPts val="0"/>
              </a:spcAft>
              <a:buClr>
                <a:srgbClr val="32506E"/>
              </a:buClr>
              <a:buSzPts val="1200"/>
              <a:buChar char="-"/>
              <a:defRPr sz="1200">
                <a:solidFill>
                  <a:srgbClr val="32506E"/>
                </a:solidFill>
              </a:defRPr>
            </a:lvl3pPr>
            <a:lvl4pPr indent="-228600" lvl="3" marL="1828800" algn="l">
              <a:lnSpc>
                <a:spcPct val="95000"/>
              </a:lnSpc>
              <a:spcBef>
                <a:spcPts val="800"/>
              </a:spcBef>
              <a:spcAft>
                <a:spcPts val="0"/>
              </a:spcAft>
              <a:buClr>
                <a:srgbClr val="32506E"/>
              </a:buClr>
              <a:buSzPts val="1200"/>
              <a:buNone/>
              <a:defRPr sz="1200">
                <a:solidFill>
                  <a:srgbClr val="32506E"/>
                </a:solidFill>
              </a:defRPr>
            </a:lvl4pPr>
            <a:lvl5pPr indent="-228600" lvl="4" marL="2286000" algn="l">
              <a:lnSpc>
                <a:spcPct val="105000"/>
              </a:lnSpc>
              <a:spcBef>
                <a:spcPts val="800"/>
              </a:spcBef>
              <a:spcAft>
                <a:spcPts val="0"/>
              </a:spcAft>
              <a:buClr>
                <a:srgbClr val="32506E"/>
              </a:buClr>
              <a:buSzPts val="1200"/>
              <a:buNone/>
              <a:defRPr sz="1200">
                <a:solidFill>
                  <a:srgbClr val="32506E"/>
                </a:solidFill>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73" name="Google Shape;73;p64"/>
          <p:cNvSpPr txBox="1"/>
          <p:nvPr>
            <p:ph idx="3" type="body"/>
          </p:nvPr>
        </p:nvSpPr>
        <p:spPr>
          <a:xfrm>
            <a:off x="3222000" y="1475999"/>
            <a:ext cx="2700000" cy="4140000"/>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0"/>
              </a:spcBef>
              <a:spcAft>
                <a:spcPts val="0"/>
              </a:spcAft>
              <a:buClr>
                <a:srgbClr val="32506E"/>
              </a:buClr>
              <a:buSzPts val="1200"/>
              <a:buNone/>
              <a:defRPr sz="1200">
                <a:solidFill>
                  <a:srgbClr val="32506E"/>
                </a:solidFill>
              </a:defRPr>
            </a:lvl1pPr>
            <a:lvl2pPr indent="-228600" lvl="1" marL="914400" algn="l">
              <a:lnSpc>
                <a:spcPct val="105000"/>
              </a:lnSpc>
              <a:spcBef>
                <a:spcPts val="0"/>
              </a:spcBef>
              <a:spcAft>
                <a:spcPts val="0"/>
              </a:spcAft>
              <a:buClr>
                <a:srgbClr val="32506E"/>
              </a:buClr>
              <a:buSzPts val="1200"/>
              <a:buNone/>
              <a:defRPr sz="1200">
                <a:solidFill>
                  <a:srgbClr val="32506E"/>
                </a:solidFill>
              </a:defRPr>
            </a:lvl2pPr>
            <a:lvl3pPr indent="-304800" lvl="2" marL="1371600" algn="l">
              <a:lnSpc>
                <a:spcPct val="105000"/>
              </a:lnSpc>
              <a:spcBef>
                <a:spcPts val="0"/>
              </a:spcBef>
              <a:spcAft>
                <a:spcPts val="0"/>
              </a:spcAft>
              <a:buClr>
                <a:srgbClr val="32506E"/>
              </a:buClr>
              <a:buSzPts val="1200"/>
              <a:buChar char="-"/>
              <a:defRPr sz="1200">
                <a:solidFill>
                  <a:srgbClr val="32506E"/>
                </a:solidFill>
              </a:defRPr>
            </a:lvl3pPr>
            <a:lvl4pPr indent="-228600" lvl="3" marL="1828800" algn="l">
              <a:lnSpc>
                <a:spcPct val="95000"/>
              </a:lnSpc>
              <a:spcBef>
                <a:spcPts val="800"/>
              </a:spcBef>
              <a:spcAft>
                <a:spcPts val="0"/>
              </a:spcAft>
              <a:buClr>
                <a:srgbClr val="32506E"/>
              </a:buClr>
              <a:buSzPts val="1200"/>
              <a:buNone/>
              <a:defRPr sz="1200">
                <a:solidFill>
                  <a:srgbClr val="32506E"/>
                </a:solidFill>
              </a:defRPr>
            </a:lvl4pPr>
            <a:lvl5pPr indent="-228600" lvl="4" marL="2286000" algn="l">
              <a:lnSpc>
                <a:spcPct val="105000"/>
              </a:lnSpc>
              <a:spcBef>
                <a:spcPts val="800"/>
              </a:spcBef>
              <a:spcAft>
                <a:spcPts val="0"/>
              </a:spcAft>
              <a:buClr>
                <a:srgbClr val="32506E"/>
              </a:buClr>
              <a:buSzPts val="1200"/>
              <a:buNone/>
              <a:defRPr sz="1200">
                <a:solidFill>
                  <a:srgbClr val="32506E"/>
                </a:solidFill>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pic>
        <p:nvPicPr>
          <p:cNvPr id="74" name="Google Shape;74;p64"/>
          <p:cNvPicPr preferRelativeResize="0"/>
          <p:nvPr/>
        </p:nvPicPr>
        <p:blipFill rotWithShape="1">
          <a:blip r:embed="rId2">
            <a:alphaModFix/>
          </a:blip>
          <a:srcRect b="0" l="0" r="0" t="0"/>
          <a:stretch/>
        </p:blipFill>
        <p:spPr>
          <a:xfrm>
            <a:off x="3682311" y="5905500"/>
            <a:ext cx="1779378" cy="533400"/>
          </a:xfrm>
          <a:prstGeom prst="rect">
            <a:avLst/>
          </a:prstGeom>
          <a:noFill/>
          <a:ln>
            <a:noFill/>
          </a:ln>
        </p:spPr>
      </p:pic>
      <p:sp>
        <p:nvSpPr>
          <p:cNvPr id="75" name="Google Shape;75;p64"/>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800"/>
              <a:buFont typeface="Georgia"/>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64"/>
          <p:cNvSpPr txBox="1"/>
          <p:nvPr/>
        </p:nvSpPr>
        <p:spPr>
          <a:xfrm>
            <a:off x="1143000" y="142516"/>
            <a:ext cx="6858000" cy="27561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400" cap="none">
                <a:solidFill>
                  <a:schemeClr val="lt1"/>
                </a:solidFill>
                <a:latin typeface="Arial"/>
                <a:ea typeface="Arial"/>
                <a:cs typeface="Arial"/>
                <a:sym typeface="Arial"/>
              </a:rPr>
              <a:t>SPRU - SCIENCE POLICY RESEARCH UNIT</a:t>
            </a:r>
            <a:endParaRPr/>
          </a:p>
        </p:txBody>
      </p:sp>
    </p:spTree>
  </p:cSld>
  <p:clrMapOvr>
    <a:masterClrMapping/>
  </p:clrMapOvr>
  <p:extLst>
    <p:ext uri="{DCECCB84-F9BA-43D5-87BE-67443E8EF086}">
      <p15:sldGuideLst>
        <p15:guide id="1" orient="horz" pos="2160">
          <p15:clr>
            <a:srgbClr val="FBAE40"/>
          </p15:clr>
        </p15:guide>
        <p15:guide id="2" pos="2857">
          <p15:clr>
            <a:srgbClr val="FBAE40"/>
          </p15:clr>
        </p15:guide>
        <p15:guide id="3" pos="2903">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5"/>
          <p:cNvSpPr txBox="1"/>
          <p:nvPr>
            <p:ph type="title"/>
          </p:nvPr>
        </p:nvSpPr>
        <p:spPr>
          <a:xfrm>
            <a:off x="360000" y="365125"/>
            <a:ext cx="8424000" cy="1325563"/>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4"/>
              </a:buClr>
              <a:buSzPts val="4400"/>
              <a:buFont typeface="Georgia"/>
              <a:buNone/>
              <a:defRPr b="0" i="0" sz="4400" u="none" cap="none" strike="noStrike">
                <a:solidFill>
                  <a:schemeClr val="accent4"/>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5"/>
          <p:cNvSpPr txBox="1"/>
          <p:nvPr>
            <p:ph idx="1" type="body"/>
          </p:nvPr>
        </p:nvSpPr>
        <p:spPr>
          <a:xfrm>
            <a:off x="360000" y="1825625"/>
            <a:ext cx="8424000" cy="4351338"/>
          </a:xfrm>
          <a:prstGeom prst="rect">
            <a:avLst/>
          </a:prstGeom>
          <a:noFill/>
          <a:ln>
            <a:noFill/>
          </a:ln>
        </p:spPr>
        <p:txBody>
          <a:bodyPr anchorCtr="0" anchor="t" bIns="0" lIns="0" spcFirstLastPara="1" rIns="0" wrap="square" tIns="0">
            <a:noAutofit/>
          </a:bodyPr>
          <a:lstStyle>
            <a:lvl1pPr indent="-228600" lvl="0" marL="457200" marR="0" rtl="0" algn="l">
              <a:lnSpc>
                <a:spcPct val="95000"/>
              </a:lnSpc>
              <a:spcBef>
                <a:spcPts val="0"/>
              </a:spcBef>
              <a:spcAft>
                <a:spcPts val="0"/>
              </a:spcAft>
              <a:buClr>
                <a:schemeClr val="accent4"/>
              </a:buClr>
              <a:buSzPts val="1600"/>
              <a:buFont typeface="Arial"/>
              <a:buNone/>
              <a:defRPr b="0" i="0" sz="1600" u="none" cap="none" strike="noStrike">
                <a:solidFill>
                  <a:schemeClr val="accent4"/>
                </a:solidFill>
                <a:latin typeface="Arial"/>
                <a:ea typeface="Arial"/>
                <a:cs typeface="Arial"/>
                <a:sym typeface="Arial"/>
              </a:defRPr>
            </a:lvl1pPr>
            <a:lvl2pPr indent="-228600" lvl="1" marL="914400" marR="0" rtl="0" algn="l">
              <a:lnSpc>
                <a:spcPct val="105000"/>
              </a:lnSpc>
              <a:spcBef>
                <a:spcPts val="0"/>
              </a:spcBef>
              <a:spcAft>
                <a:spcPts val="0"/>
              </a:spcAft>
              <a:buClr>
                <a:schemeClr val="accent4"/>
              </a:buClr>
              <a:buSzPts val="1200"/>
              <a:buFont typeface="Arial"/>
              <a:buNone/>
              <a:defRPr b="0" i="0" sz="1200" u="none" cap="none" strike="noStrike">
                <a:solidFill>
                  <a:schemeClr val="accent4"/>
                </a:solidFill>
                <a:latin typeface="Arial"/>
                <a:ea typeface="Arial"/>
                <a:cs typeface="Arial"/>
                <a:sym typeface="Arial"/>
              </a:defRPr>
            </a:lvl2pPr>
            <a:lvl3pPr indent="-304800" lvl="2" marL="1371600" marR="0" rtl="0" algn="l">
              <a:lnSpc>
                <a:spcPct val="105000"/>
              </a:lnSpc>
              <a:spcBef>
                <a:spcPts val="0"/>
              </a:spcBef>
              <a:spcAft>
                <a:spcPts val="0"/>
              </a:spcAft>
              <a:buClr>
                <a:schemeClr val="accent4"/>
              </a:buClr>
              <a:buSzPts val="1200"/>
              <a:buFont typeface="NTR"/>
              <a:buChar char="-"/>
              <a:defRPr b="0" i="0" sz="1200" u="none" cap="none" strike="noStrike">
                <a:solidFill>
                  <a:schemeClr val="accent4"/>
                </a:solidFill>
                <a:latin typeface="Arial"/>
                <a:ea typeface="Arial"/>
                <a:cs typeface="Arial"/>
                <a:sym typeface="Arial"/>
              </a:defRPr>
            </a:lvl3pPr>
            <a:lvl4pPr indent="-228600" lvl="3" marL="1828800" marR="0" rtl="0" algn="l">
              <a:lnSpc>
                <a:spcPct val="95000"/>
              </a:lnSpc>
              <a:spcBef>
                <a:spcPts val="800"/>
              </a:spcBef>
              <a:spcAft>
                <a:spcPts val="0"/>
              </a:spcAft>
              <a:buClr>
                <a:schemeClr val="accent4"/>
              </a:buClr>
              <a:buSzPts val="1600"/>
              <a:buFont typeface="Arial"/>
              <a:buNone/>
              <a:defRPr b="0" i="0" sz="1600" u="none" cap="none" strike="noStrike">
                <a:solidFill>
                  <a:schemeClr val="accent4"/>
                </a:solidFill>
                <a:latin typeface="Arial"/>
                <a:ea typeface="Arial"/>
                <a:cs typeface="Arial"/>
                <a:sym typeface="Arial"/>
              </a:defRPr>
            </a:lvl4pPr>
            <a:lvl5pPr indent="-228600" lvl="4" marL="2286000" marR="0" rtl="0" algn="l">
              <a:lnSpc>
                <a:spcPct val="105000"/>
              </a:lnSpc>
              <a:spcBef>
                <a:spcPts val="800"/>
              </a:spcBef>
              <a:spcAft>
                <a:spcPts val="0"/>
              </a:spcAft>
              <a:buClr>
                <a:schemeClr val="accent4"/>
              </a:buClr>
              <a:buSzPts val="1200"/>
              <a:buFont typeface="Arial"/>
              <a:buNone/>
              <a:defRPr b="0" i="0" sz="1200" u="none" cap="none" strike="noStrike">
                <a:solidFill>
                  <a:schemeClr val="accent4"/>
                </a:solidFill>
                <a:latin typeface="Arial"/>
                <a:ea typeface="Arial"/>
                <a:cs typeface="Arial"/>
                <a:sym typeface="Arial"/>
              </a:defRPr>
            </a:lvl5pPr>
            <a:lvl6pPr indent="-304800" lvl="5" marL="2743200" marR="0" rtl="0" algn="l">
              <a:lnSpc>
                <a:spcPct val="105000"/>
              </a:lnSpc>
              <a:spcBef>
                <a:spcPts val="600"/>
              </a:spcBef>
              <a:spcAft>
                <a:spcPts val="0"/>
              </a:spcAft>
              <a:buClr>
                <a:schemeClr val="accent4"/>
              </a:buClr>
              <a:buSzPts val="1200"/>
              <a:buFont typeface="NTR"/>
              <a:buChar char="-"/>
              <a:defRPr b="0" i="0" sz="1200" u="none" cap="none" strike="noStrike">
                <a:solidFill>
                  <a:schemeClr val="accent4"/>
                </a:solidFill>
                <a:latin typeface="Arial"/>
                <a:ea typeface="Arial"/>
                <a:cs typeface="Arial"/>
                <a:sym typeface="Arial"/>
              </a:defRPr>
            </a:lvl6pPr>
            <a:lvl7pPr indent="-228600" lvl="6" marL="3200400" marR="0" rtl="0" algn="l">
              <a:lnSpc>
                <a:spcPct val="95000"/>
              </a:lnSpc>
              <a:spcBef>
                <a:spcPts val="600"/>
              </a:spcBef>
              <a:spcAft>
                <a:spcPts val="0"/>
              </a:spcAft>
              <a:buClr>
                <a:schemeClr val="accent4"/>
              </a:buClr>
              <a:buSzPts val="1600"/>
              <a:buFont typeface="Arial"/>
              <a:buNone/>
              <a:defRPr b="0" i="0" sz="1600" u="none" cap="none" strike="noStrike">
                <a:solidFill>
                  <a:schemeClr val="accent4"/>
                </a:solidFill>
                <a:latin typeface="Arial"/>
                <a:ea typeface="Arial"/>
                <a:cs typeface="Arial"/>
                <a:sym typeface="Arial"/>
              </a:defRPr>
            </a:lvl7pPr>
            <a:lvl8pPr indent="-228600" lvl="7" marL="3657600" marR="0" rtl="0" algn="l">
              <a:lnSpc>
                <a:spcPct val="95000"/>
              </a:lnSpc>
              <a:spcBef>
                <a:spcPts val="0"/>
              </a:spcBef>
              <a:spcAft>
                <a:spcPts val="0"/>
              </a:spcAft>
              <a:buClr>
                <a:schemeClr val="accent4"/>
              </a:buClr>
              <a:buSzPts val="1600"/>
              <a:buFont typeface="Arial"/>
              <a:buNone/>
              <a:defRPr b="0" i="0" sz="1600" u="none" cap="none" strike="noStrike">
                <a:solidFill>
                  <a:schemeClr val="accent4"/>
                </a:solidFill>
                <a:latin typeface="Arial"/>
                <a:ea typeface="Arial"/>
                <a:cs typeface="Arial"/>
                <a:sym typeface="Arial"/>
              </a:defRPr>
            </a:lvl8pPr>
            <a:lvl9pPr indent="-228600" lvl="8" marL="4114800" marR="0" rtl="0" algn="l">
              <a:lnSpc>
                <a:spcPct val="95000"/>
              </a:lnSpc>
              <a:spcBef>
                <a:spcPts val="0"/>
              </a:spcBef>
              <a:spcAft>
                <a:spcPts val="0"/>
              </a:spcAft>
              <a:buClr>
                <a:schemeClr val="accent4"/>
              </a:buClr>
              <a:buSzPts val="1600"/>
              <a:buFont typeface="Arial"/>
              <a:buNone/>
              <a:defRPr b="0" i="0" sz="1600" u="none" cap="none" strike="noStrike">
                <a:solidFill>
                  <a:schemeClr val="accent4"/>
                </a:solidFill>
                <a:latin typeface="Arial"/>
                <a:ea typeface="Arial"/>
                <a:cs typeface="Arial"/>
                <a:sym typeface="Arial"/>
              </a:defRPr>
            </a:lvl9pPr>
          </a:lstStyle>
          <a:p/>
        </p:txBody>
      </p:sp>
      <p:sp>
        <p:nvSpPr>
          <p:cNvPr id="12" name="Google Shape;12;p55"/>
          <p:cNvSpPr txBox="1"/>
          <p:nvPr>
            <p:ph idx="10" type="dt"/>
          </p:nvPr>
        </p:nvSpPr>
        <p:spPr>
          <a:xfrm>
            <a:off x="360000" y="6356350"/>
            <a:ext cx="2057400" cy="36512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55"/>
          <p:cNvSpPr txBox="1"/>
          <p:nvPr>
            <p:ph idx="11" type="ftr"/>
          </p:nvPr>
        </p:nvSpPr>
        <p:spPr>
          <a:xfrm>
            <a:off x="167211" y="50489"/>
            <a:ext cx="3086100" cy="1800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800" u="none" cap="none" strike="noStrike">
                <a:solidFill>
                  <a:schemeClr val="accent4"/>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55"/>
          <p:cNvSpPr txBox="1"/>
          <p:nvPr>
            <p:ph idx="12" type="sldNum"/>
          </p:nvPr>
        </p:nvSpPr>
        <p:spPr>
          <a:xfrm>
            <a:off x="8197600" y="4690745"/>
            <a:ext cx="360000" cy="1800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chemeClr val="lt1"/>
                </a:solidFill>
                <a:latin typeface="Arial"/>
                <a:ea typeface="Arial"/>
                <a:cs typeface="Arial"/>
                <a:sym typeface="Arial"/>
              </a:defRPr>
            </a:lvl1pPr>
            <a:lvl2pPr indent="0" lvl="1" marL="0" marR="0" rtl="0" algn="r">
              <a:spcBef>
                <a:spcPts val="0"/>
              </a:spcBef>
              <a:buNone/>
              <a:defRPr b="0" i="0" sz="800" u="none" cap="none" strike="noStrike">
                <a:solidFill>
                  <a:schemeClr val="lt1"/>
                </a:solidFill>
                <a:latin typeface="Arial"/>
                <a:ea typeface="Arial"/>
                <a:cs typeface="Arial"/>
                <a:sym typeface="Arial"/>
              </a:defRPr>
            </a:lvl2pPr>
            <a:lvl3pPr indent="0" lvl="2" marL="0" marR="0" rtl="0" algn="r">
              <a:spcBef>
                <a:spcPts val="0"/>
              </a:spcBef>
              <a:buNone/>
              <a:defRPr b="0" i="0" sz="800" u="none" cap="none" strike="noStrike">
                <a:solidFill>
                  <a:schemeClr val="lt1"/>
                </a:solidFill>
                <a:latin typeface="Arial"/>
                <a:ea typeface="Arial"/>
                <a:cs typeface="Arial"/>
                <a:sym typeface="Arial"/>
              </a:defRPr>
            </a:lvl3pPr>
            <a:lvl4pPr indent="0" lvl="3" marL="0" marR="0" rtl="0" algn="r">
              <a:spcBef>
                <a:spcPts val="0"/>
              </a:spcBef>
              <a:buNone/>
              <a:defRPr b="0" i="0" sz="800" u="none" cap="none" strike="noStrike">
                <a:solidFill>
                  <a:schemeClr val="lt1"/>
                </a:solidFill>
                <a:latin typeface="Arial"/>
                <a:ea typeface="Arial"/>
                <a:cs typeface="Arial"/>
                <a:sym typeface="Arial"/>
              </a:defRPr>
            </a:lvl4pPr>
            <a:lvl5pPr indent="0" lvl="4" marL="0" marR="0" rtl="0" algn="r">
              <a:spcBef>
                <a:spcPts val="0"/>
              </a:spcBef>
              <a:buNone/>
              <a:defRPr b="0" i="0" sz="800" u="none" cap="none" strike="noStrike">
                <a:solidFill>
                  <a:schemeClr val="lt1"/>
                </a:solidFill>
                <a:latin typeface="Arial"/>
                <a:ea typeface="Arial"/>
                <a:cs typeface="Arial"/>
                <a:sym typeface="Arial"/>
              </a:defRPr>
            </a:lvl5pPr>
            <a:lvl6pPr indent="0" lvl="5" marL="0" marR="0" rtl="0" algn="r">
              <a:spcBef>
                <a:spcPts val="0"/>
              </a:spcBef>
              <a:buNone/>
              <a:defRPr b="0" i="0" sz="800" u="none" cap="none" strike="noStrike">
                <a:solidFill>
                  <a:schemeClr val="lt1"/>
                </a:solidFill>
                <a:latin typeface="Arial"/>
                <a:ea typeface="Arial"/>
                <a:cs typeface="Arial"/>
                <a:sym typeface="Arial"/>
              </a:defRPr>
            </a:lvl6pPr>
            <a:lvl7pPr indent="0" lvl="6" marL="0" marR="0" rtl="0" algn="r">
              <a:spcBef>
                <a:spcPts val="0"/>
              </a:spcBef>
              <a:buNone/>
              <a:defRPr b="0" i="0" sz="800" u="none" cap="none" strike="noStrike">
                <a:solidFill>
                  <a:schemeClr val="lt1"/>
                </a:solidFill>
                <a:latin typeface="Arial"/>
                <a:ea typeface="Arial"/>
                <a:cs typeface="Arial"/>
                <a:sym typeface="Arial"/>
              </a:defRPr>
            </a:lvl7pPr>
            <a:lvl8pPr indent="0" lvl="7" marL="0" marR="0" rtl="0" algn="r">
              <a:spcBef>
                <a:spcPts val="0"/>
              </a:spcBef>
              <a:buNone/>
              <a:defRPr b="0" i="0" sz="800" u="none" cap="none" strike="noStrike">
                <a:solidFill>
                  <a:schemeClr val="lt1"/>
                </a:solidFill>
                <a:latin typeface="Arial"/>
                <a:ea typeface="Arial"/>
                <a:cs typeface="Arial"/>
                <a:sym typeface="Arial"/>
              </a:defRPr>
            </a:lvl8pPr>
            <a:lvl9pPr indent="0" lvl="8" marL="0" marR="0" rtl="0" algn="r">
              <a:spcBef>
                <a:spcPts val="0"/>
              </a:spcBef>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55"/>
          <p:cNvSpPr txBox="1"/>
          <p:nvPr/>
        </p:nvSpPr>
        <p:spPr>
          <a:xfrm>
            <a:off x="8424000" y="6448912"/>
            <a:ext cx="360000" cy="1800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b="0" i="0" lang="en-GB"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5.jpg"/><Relationship Id="rId4" Type="http://schemas.openxmlformats.org/officeDocument/2006/relationships/image" Target="../media/image41.jpg"/></Relationships>
</file>

<file path=ppt/slides/_rels/slide16.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hyperlink" Target="http://apps.webofknowledge.com/WOS_GeneralSearch_input.do?product=WOS&amp;search_mode=GeneralSearch&amp;SID=C1NkQUFEKhcGrAqxeM4&amp;preferencesSaved=" TargetMode="External"/><Relationship Id="rId13" Type="http://schemas.openxmlformats.org/officeDocument/2006/relationships/image" Target="../media/image56.png"/><Relationship Id="rId12" Type="http://schemas.openxmlformats.org/officeDocument/2006/relationships/image" Target="../media/image36.png"/><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www.scopus.com/search/form.uri?display=basic" TargetMode="External"/><Relationship Id="rId4" Type="http://schemas.openxmlformats.org/officeDocument/2006/relationships/image" Target="../media/image32.png"/><Relationship Id="rId9" Type="http://schemas.openxmlformats.org/officeDocument/2006/relationships/image" Target="../media/image27.png"/><Relationship Id="rId5" Type="http://schemas.openxmlformats.org/officeDocument/2006/relationships/hyperlink" Target="https://app.dimensions.ai/discover/publication" TargetMode="External"/><Relationship Id="rId6" Type="http://schemas.openxmlformats.org/officeDocument/2006/relationships/image" Target="../media/image28.png"/><Relationship Id="rId7" Type="http://schemas.openxmlformats.org/officeDocument/2006/relationships/hyperlink" Target="https://scholar.google.com/" TargetMode="External"/><Relationship Id="rId8"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8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45.png"/><Relationship Id="rId5" Type="http://schemas.openxmlformats.org/officeDocument/2006/relationships/hyperlink" Target="https://www.thevantagepoint.com/" TargetMode="External"/><Relationship Id="rId6"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8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2.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8.png"/></Relationships>
</file>

<file path=ppt/slides/_rels/slide31.xml.rels><?xml version="1.0" encoding="UTF-8" standalone="yes"?><Relationships xmlns="http://schemas.openxmlformats.org/package/2006/relationships"><Relationship Id="rId10" Type="http://schemas.openxmlformats.org/officeDocument/2006/relationships/image" Target="../media/image42.png"/><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51.png"/><Relationship Id="rId9" Type="http://schemas.openxmlformats.org/officeDocument/2006/relationships/hyperlink" Target="https://www.thevantagepoint.com/" TargetMode="External"/><Relationship Id="rId5" Type="http://schemas.openxmlformats.org/officeDocument/2006/relationships/image" Target="../media/image68.png"/><Relationship Id="rId6" Type="http://schemas.openxmlformats.org/officeDocument/2006/relationships/image" Target="../media/image50.png"/><Relationship Id="rId7" Type="http://schemas.openxmlformats.org/officeDocument/2006/relationships/image" Target="../media/image39.png"/><Relationship Id="rId8"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72.png"/><Relationship Id="rId4" Type="http://schemas.openxmlformats.org/officeDocument/2006/relationships/image" Target="../media/image52.png"/><Relationship Id="rId5"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75.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11" Type="http://schemas.openxmlformats.org/officeDocument/2006/relationships/hyperlink" Target="https://worldwide.espacenet.com/?locale=en_EP" TargetMode="External"/><Relationship Id="rId10" Type="http://schemas.openxmlformats.org/officeDocument/2006/relationships/image" Target="../media/image61.png"/><Relationship Id="rId13" Type="http://schemas.openxmlformats.org/officeDocument/2006/relationships/hyperlink" Target="https://www.uspto.gov/" TargetMode="External"/><Relationship Id="rId12" Type="http://schemas.openxmlformats.org/officeDocument/2006/relationships/image" Target="../media/image70.gif"/><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hyperlink" Target="https://patentscope.wipo.int/" TargetMode="External"/><Relationship Id="rId4" Type="http://schemas.openxmlformats.org/officeDocument/2006/relationships/image" Target="../media/image69.png"/><Relationship Id="rId9" Type="http://schemas.openxmlformats.org/officeDocument/2006/relationships/image" Target="../media/image60.png"/><Relationship Id="rId14" Type="http://schemas.openxmlformats.org/officeDocument/2006/relationships/image" Target="../media/image65.png"/><Relationship Id="rId5" Type="http://schemas.openxmlformats.org/officeDocument/2006/relationships/hyperlink" Target="https://www.lens.org/" TargetMode="External"/><Relationship Id="rId6" Type="http://schemas.openxmlformats.org/officeDocument/2006/relationships/image" Target="../media/image59.png"/><Relationship Id="rId7" Type="http://schemas.openxmlformats.org/officeDocument/2006/relationships/hyperlink" Target="https://patents.google.com/" TargetMode="External"/><Relationship Id="rId8"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8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3.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71.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1" Type="http://schemas.openxmlformats.org/officeDocument/2006/relationships/image" Target="../media/image18.jpg"/><Relationship Id="rId10" Type="http://schemas.openxmlformats.org/officeDocument/2006/relationships/image" Target="../media/image9.png"/><Relationship Id="rId13" Type="http://schemas.openxmlformats.org/officeDocument/2006/relationships/image" Target="../media/image14.png"/><Relationship Id="rId12"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8.jpg"/><Relationship Id="rId15" Type="http://schemas.openxmlformats.org/officeDocument/2006/relationships/image" Target="../media/image20.jpg"/><Relationship Id="rId14" Type="http://schemas.openxmlformats.org/officeDocument/2006/relationships/image" Target="../media/image29.pn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13.jpg"/><Relationship Id="rId8" Type="http://schemas.openxmlformats.org/officeDocument/2006/relationships/hyperlink" Target="https://doi.org/10.5281/zenodo.4153809"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82.png"/><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7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4800"/>
              <a:buFont typeface="Georgia"/>
              <a:buNone/>
            </a:pPr>
            <a:r>
              <a:rPr lang="en-GB" sz="4800"/>
              <a:t>Data sources and indicators to study science &amp; innovation I</a:t>
            </a:r>
            <a:endParaRPr/>
          </a:p>
        </p:txBody>
      </p:sp>
      <p:sp>
        <p:nvSpPr>
          <p:cNvPr id="165" name="Google Shape;165;p1"/>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lt1"/>
              </a:buClr>
              <a:buSzPts val="2000"/>
              <a:buNone/>
            </a:pPr>
            <a:r>
              <a:rPr lang="en-GB"/>
              <a:t>Introductory Data Science for Innovation (995N1)</a:t>
            </a:r>
            <a:endParaRPr/>
          </a:p>
          <a:p>
            <a:pPr indent="0" lvl="0" marL="0" rtl="0" algn="ctr">
              <a:lnSpc>
                <a:spcPct val="95000"/>
              </a:lnSpc>
              <a:spcBef>
                <a:spcPts val="0"/>
              </a:spcBef>
              <a:spcAft>
                <a:spcPts val="0"/>
              </a:spcAft>
              <a:buClr>
                <a:schemeClr val="lt1"/>
              </a:buClr>
              <a:buSzPts val="2000"/>
              <a:buNone/>
            </a:pPr>
            <a:r>
              <a:rPr i="1" lang="en-GB"/>
              <a:t>Week 5</a:t>
            </a:r>
            <a:endParaRPr/>
          </a:p>
          <a:p>
            <a:pPr indent="0" lvl="0" marL="0" rtl="0" algn="ctr">
              <a:spcBef>
                <a:spcPts val="0"/>
              </a:spcBef>
              <a:spcAft>
                <a:spcPts val="0"/>
              </a:spcAft>
              <a:buClr>
                <a:schemeClr val="lt1"/>
              </a:buClr>
              <a:buSzPts val="2000"/>
              <a:buFont typeface="Arial"/>
              <a:buNone/>
            </a:pPr>
            <a:r>
              <a:rPr lang="en-GB"/>
              <a:t>David Eggleton</a:t>
            </a:r>
            <a:endParaRPr/>
          </a:p>
          <a:p>
            <a:pPr indent="0" lvl="0" marL="0" rtl="0" algn="ctr">
              <a:spcBef>
                <a:spcPts val="0"/>
              </a:spcBef>
              <a:spcAft>
                <a:spcPts val="0"/>
              </a:spcAft>
              <a:buClr>
                <a:schemeClr val="lt1"/>
              </a:buClr>
              <a:buSzPts val="2000"/>
              <a:buFont typeface="Arial"/>
              <a:buNone/>
            </a:pPr>
            <a:r>
              <a:rPr lang="en-GB"/>
              <a:t>With thanks to:</a:t>
            </a:r>
            <a:endParaRPr/>
          </a:p>
          <a:p>
            <a:pPr indent="0" lvl="0" marL="0" rtl="0" algn="ctr">
              <a:spcBef>
                <a:spcPts val="0"/>
              </a:spcBef>
              <a:spcAft>
                <a:spcPts val="0"/>
              </a:spcAft>
              <a:buClr>
                <a:schemeClr val="lt1"/>
              </a:buClr>
              <a:buSzPts val="2000"/>
              <a:buNone/>
            </a:pPr>
            <a:r>
              <a:rPr lang="en-GB"/>
              <a:t>Frédérique Bone, Ludo Waltman, Rodrigo Costas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9"/>
          <p:cNvSpPr txBox="1"/>
          <p:nvPr>
            <p:ph idx="1" type="body"/>
          </p:nvPr>
        </p:nvSpPr>
        <p:spPr>
          <a:xfrm>
            <a:off x="359999" y="2838451"/>
            <a:ext cx="4140000" cy="2777548"/>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1600"/>
              <a:buNone/>
            </a:pPr>
            <a:r>
              <a:rPr lang="en-GB"/>
              <a:t>These have a few common advantages:</a:t>
            </a:r>
            <a:endParaRPr/>
          </a:p>
          <a:p>
            <a:pPr indent="0" lvl="0" marL="0" rtl="0" algn="l">
              <a:lnSpc>
                <a:spcPct val="95000"/>
              </a:lnSpc>
              <a:spcBef>
                <a:spcPts val="0"/>
              </a:spcBef>
              <a:spcAft>
                <a:spcPts val="0"/>
              </a:spcAft>
              <a:buClr>
                <a:srgbClr val="32506E"/>
              </a:buClr>
              <a:buSzPts val="1600"/>
              <a:buNone/>
            </a:pPr>
            <a:r>
              <a:t/>
            </a:r>
            <a:endParaRPr/>
          </a:p>
          <a:p>
            <a:pPr indent="-285750" lvl="0" marL="285750" rtl="0" algn="l">
              <a:lnSpc>
                <a:spcPct val="95000"/>
              </a:lnSpc>
              <a:spcBef>
                <a:spcPts val="0"/>
              </a:spcBef>
              <a:spcAft>
                <a:spcPts val="0"/>
              </a:spcAft>
              <a:buClr>
                <a:srgbClr val="32506E"/>
              </a:buClr>
              <a:buSzPts val="1600"/>
              <a:buFont typeface="Arial"/>
              <a:buChar char="•"/>
            </a:pPr>
            <a:r>
              <a:rPr lang="en-GB"/>
              <a:t>Available in structured datasets</a:t>
            </a:r>
            <a:endParaRPr/>
          </a:p>
          <a:p>
            <a:pPr indent="-285750" lvl="0" marL="285750" rtl="0" algn="l">
              <a:lnSpc>
                <a:spcPct val="95000"/>
              </a:lnSpc>
              <a:spcBef>
                <a:spcPts val="0"/>
              </a:spcBef>
              <a:spcAft>
                <a:spcPts val="0"/>
              </a:spcAft>
              <a:buClr>
                <a:srgbClr val="32506E"/>
              </a:buClr>
              <a:buSzPts val="1600"/>
              <a:buFont typeface="Arial"/>
              <a:buChar char="•"/>
            </a:pPr>
            <a:r>
              <a:rPr lang="en-GB"/>
              <a:t>Many variables can be used</a:t>
            </a:r>
            <a:endParaRPr/>
          </a:p>
          <a:p>
            <a:pPr indent="-285750" lvl="0" marL="285750" rtl="0" algn="l">
              <a:lnSpc>
                <a:spcPct val="95000"/>
              </a:lnSpc>
              <a:spcBef>
                <a:spcPts val="0"/>
              </a:spcBef>
              <a:spcAft>
                <a:spcPts val="0"/>
              </a:spcAft>
              <a:buClr>
                <a:srgbClr val="32506E"/>
              </a:buClr>
              <a:buSzPts val="1600"/>
              <a:buFont typeface="Arial"/>
              <a:buChar char="•"/>
            </a:pPr>
            <a:r>
              <a:rPr lang="en-GB"/>
              <a:t>Free text data also starts to be explored</a:t>
            </a:r>
            <a:endParaRPr/>
          </a:p>
          <a:p>
            <a:pPr indent="-184150" lvl="0" marL="285750" rtl="0" algn="l">
              <a:lnSpc>
                <a:spcPct val="95000"/>
              </a:lnSpc>
              <a:spcBef>
                <a:spcPts val="0"/>
              </a:spcBef>
              <a:spcAft>
                <a:spcPts val="0"/>
              </a:spcAft>
              <a:buClr>
                <a:srgbClr val="32506E"/>
              </a:buClr>
              <a:buSzPts val="1600"/>
              <a:buFont typeface="Arial"/>
              <a:buNone/>
            </a:pPr>
            <a:r>
              <a:t/>
            </a:r>
            <a:endParaRPr/>
          </a:p>
          <a:p>
            <a:pPr indent="0" lvl="0" marL="0" rtl="0" algn="l">
              <a:lnSpc>
                <a:spcPct val="95000"/>
              </a:lnSpc>
              <a:spcBef>
                <a:spcPts val="0"/>
              </a:spcBef>
              <a:spcAft>
                <a:spcPts val="0"/>
              </a:spcAft>
              <a:buClr>
                <a:srgbClr val="32506E"/>
              </a:buClr>
              <a:buSzPts val="1600"/>
              <a:buNone/>
            </a:pPr>
            <a:r>
              <a:t/>
            </a:r>
            <a:endParaRPr/>
          </a:p>
          <a:p>
            <a:pPr indent="-285750" lvl="0" marL="285750" rtl="0" algn="l">
              <a:lnSpc>
                <a:spcPct val="95000"/>
              </a:lnSpc>
              <a:spcBef>
                <a:spcPts val="0"/>
              </a:spcBef>
              <a:spcAft>
                <a:spcPts val="0"/>
              </a:spcAft>
              <a:buClr>
                <a:srgbClr val="32506E"/>
              </a:buClr>
              <a:buSzPts val="1600"/>
              <a:buFont typeface="Noto Sans Symbols"/>
              <a:buChar char="🡪"/>
            </a:pPr>
            <a:r>
              <a:rPr b="1" lang="en-GB"/>
              <a:t>What data can be used?</a:t>
            </a:r>
            <a:endParaRPr/>
          </a:p>
          <a:p>
            <a:pPr indent="0" lvl="0" marL="358775" rtl="0" algn="l">
              <a:lnSpc>
                <a:spcPct val="95000"/>
              </a:lnSpc>
              <a:spcBef>
                <a:spcPts val="0"/>
              </a:spcBef>
              <a:spcAft>
                <a:spcPts val="0"/>
              </a:spcAft>
              <a:buClr>
                <a:srgbClr val="32506E"/>
              </a:buClr>
              <a:buSzPts val="1600"/>
              <a:buNone/>
            </a:pPr>
            <a:r>
              <a:rPr lang="en-GB"/>
              <a:t>(Many of these are relevant for both patents and publications)</a:t>
            </a:r>
            <a:endParaRPr/>
          </a:p>
        </p:txBody>
      </p:sp>
      <p:sp>
        <p:nvSpPr>
          <p:cNvPr id="287" name="Google Shape;287;p9"/>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Measuring science</a:t>
            </a:r>
            <a:endParaRPr/>
          </a:p>
        </p:txBody>
      </p:sp>
      <p:pic>
        <p:nvPicPr>
          <p:cNvPr id="288" name="Google Shape;288;p9"/>
          <p:cNvPicPr preferRelativeResize="0"/>
          <p:nvPr/>
        </p:nvPicPr>
        <p:blipFill rotWithShape="1">
          <a:blip r:embed="rId3">
            <a:alphaModFix/>
          </a:blip>
          <a:srcRect b="0" l="0" r="0" t="0"/>
          <a:stretch/>
        </p:blipFill>
        <p:spPr>
          <a:xfrm>
            <a:off x="4499999" y="1127624"/>
            <a:ext cx="3767988" cy="5382001"/>
          </a:xfrm>
          <a:prstGeom prst="rect">
            <a:avLst/>
          </a:prstGeom>
          <a:noFill/>
          <a:ln>
            <a:noFill/>
          </a:ln>
        </p:spPr>
      </p:pic>
      <p:pic>
        <p:nvPicPr>
          <p:cNvPr id="289" name="Google Shape;289;p9"/>
          <p:cNvPicPr preferRelativeResize="0"/>
          <p:nvPr>
            <p:ph idx="2" type="body"/>
          </p:nvPr>
        </p:nvPicPr>
        <p:blipFill rotWithShape="1">
          <a:blip r:embed="rId4">
            <a:alphaModFix/>
          </a:blip>
          <a:srcRect b="0" l="0" r="0" t="0"/>
          <a:stretch/>
        </p:blipFill>
        <p:spPr>
          <a:xfrm>
            <a:off x="5621900" y="2296558"/>
            <a:ext cx="3878710" cy="492255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0"/>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4600"/>
              <a:buFont typeface="Georgia"/>
              <a:buNone/>
            </a:pPr>
            <a:r>
              <a:rPr lang="en-GB"/>
              <a:t>Publication data</a:t>
            </a:r>
            <a:endParaRPr/>
          </a:p>
        </p:txBody>
      </p:sp>
      <p:sp>
        <p:nvSpPr>
          <p:cNvPr id="295" name="Google Shape;295;p10"/>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lt1"/>
              </a:buClr>
              <a:buSzPts val="2000"/>
              <a:buNone/>
            </a:pPr>
            <a:r>
              <a:rPr lang="en-GB"/>
              <a:t>What do the data look like?</a:t>
            </a:r>
            <a:endParaRPr/>
          </a:p>
          <a:p>
            <a:pPr indent="0" lvl="0" marL="0" rtl="0" algn="ctr">
              <a:lnSpc>
                <a:spcPct val="95000"/>
              </a:lnSpc>
              <a:spcBef>
                <a:spcPts val="0"/>
              </a:spcBef>
              <a:spcAft>
                <a:spcPts val="0"/>
              </a:spcAft>
              <a:buClr>
                <a:schemeClr val="lt1"/>
              </a:buClr>
              <a:buSzPts val="2000"/>
              <a:buNone/>
            </a:pPr>
            <a:r>
              <a:rPr lang="en-GB"/>
              <a:t>What are the main databases?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1"/>
          <p:cNvSpPr txBox="1"/>
          <p:nvPr>
            <p:ph idx="1" type="body"/>
          </p:nvPr>
        </p:nvSpPr>
        <p:spPr>
          <a:xfrm>
            <a:off x="359998" y="1517309"/>
            <a:ext cx="4140000" cy="4302466"/>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1600"/>
              <a:buNone/>
            </a:pPr>
            <a:r>
              <a:rPr lang="en-GB"/>
              <a:t>What data can be used (e.g. bibliometric metadata)?</a:t>
            </a:r>
            <a:endParaRPr/>
          </a:p>
          <a:p>
            <a:pPr indent="0" lvl="0" marL="0" rtl="0" algn="l">
              <a:lnSpc>
                <a:spcPct val="95000"/>
              </a:lnSpc>
              <a:spcBef>
                <a:spcPts val="0"/>
              </a:spcBef>
              <a:spcAft>
                <a:spcPts val="0"/>
              </a:spcAft>
              <a:buClr>
                <a:srgbClr val="32506E"/>
              </a:buClr>
              <a:buSzPts val="1600"/>
              <a:buNone/>
            </a:pPr>
            <a:r>
              <a:t/>
            </a:r>
            <a:endParaRPr/>
          </a:p>
          <a:p>
            <a:pPr indent="0" lvl="0" marL="0" rtl="0" algn="l">
              <a:lnSpc>
                <a:spcPct val="95000"/>
              </a:lnSpc>
              <a:spcBef>
                <a:spcPts val="0"/>
              </a:spcBef>
              <a:spcAft>
                <a:spcPts val="0"/>
              </a:spcAft>
              <a:buClr>
                <a:srgbClr val="32506E"/>
              </a:buClr>
              <a:buSzPts val="1600"/>
              <a:buNone/>
            </a:pPr>
            <a:r>
              <a:rPr lang="en-GB"/>
              <a:t>Metadata give information about other data (i.e. scientific papers or patents)</a:t>
            </a:r>
            <a:endParaRPr/>
          </a:p>
          <a:p>
            <a:pPr indent="0" lvl="0" marL="0" rtl="0" algn="l">
              <a:lnSpc>
                <a:spcPct val="95000"/>
              </a:lnSpc>
              <a:spcBef>
                <a:spcPts val="0"/>
              </a:spcBef>
              <a:spcAft>
                <a:spcPts val="0"/>
              </a:spcAft>
              <a:buClr>
                <a:srgbClr val="32506E"/>
              </a:buClr>
              <a:buSzPts val="1600"/>
              <a:buNone/>
            </a:pPr>
            <a:r>
              <a:t/>
            </a:r>
            <a:endParaRPr/>
          </a:p>
          <a:p>
            <a:pPr indent="-285750" lvl="0" marL="285750" rtl="0" algn="ctr">
              <a:lnSpc>
                <a:spcPct val="95000"/>
              </a:lnSpc>
              <a:spcBef>
                <a:spcPts val="0"/>
              </a:spcBef>
              <a:spcAft>
                <a:spcPts val="0"/>
              </a:spcAft>
              <a:buClr>
                <a:srgbClr val="32506E"/>
              </a:buClr>
              <a:buSzPts val="1600"/>
              <a:buFont typeface="Arial"/>
              <a:buChar char="•"/>
            </a:pPr>
            <a:r>
              <a:rPr lang="en-GB"/>
              <a:t>Title of the paper</a:t>
            </a:r>
            <a:endParaRPr/>
          </a:p>
          <a:p>
            <a:pPr indent="-285750" lvl="0" marL="285750" rtl="0" algn="ctr">
              <a:lnSpc>
                <a:spcPct val="95000"/>
              </a:lnSpc>
              <a:spcBef>
                <a:spcPts val="0"/>
              </a:spcBef>
              <a:spcAft>
                <a:spcPts val="0"/>
              </a:spcAft>
              <a:buClr>
                <a:srgbClr val="32506E"/>
              </a:buClr>
              <a:buSzPts val="1600"/>
              <a:buFont typeface="Arial"/>
              <a:buChar char="•"/>
            </a:pPr>
            <a:r>
              <a:rPr lang="en-GB"/>
              <a:t>Abstract</a:t>
            </a:r>
            <a:endParaRPr/>
          </a:p>
          <a:p>
            <a:pPr indent="-285750" lvl="0" marL="285750" rtl="0" algn="ctr">
              <a:lnSpc>
                <a:spcPct val="95000"/>
              </a:lnSpc>
              <a:spcBef>
                <a:spcPts val="0"/>
              </a:spcBef>
              <a:spcAft>
                <a:spcPts val="0"/>
              </a:spcAft>
              <a:buClr>
                <a:srgbClr val="32506E"/>
              </a:buClr>
              <a:buSzPts val="1600"/>
              <a:buFont typeface="Arial"/>
              <a:buChar char="•"/>
            </a:pPr>
            <a:r>
              <a:rPr lang="en-GB"/>
              <a:t>Authors</a:t>
            </a:r>
            <a:endParaRPr/>
          </a:p>
          <a:p>
            <a:pPr indent="-285750" lvl="0" marL="285750" rtl="0" algn="ctr">
              <a:lnSpc>
                <a:spcPct val="95000"/>
              </a:lnSpc>
              <a:spcBef>
                <a:spcPts val="0"/>
              </a:spcBef>
              <a:spcAft>
                <a:spcPts val="0"/>
              </a:spcAft>
              <a:buClr>
                <a:srgbClr val="32506E"/>
              </a:buClr>
              <a:buSzPts val="1600"/>
              <a:buFont typeface="Arial"/>
              <a:buChar char="•"/>
            </a:pPr>
            <a:r>
              <a:rPr lang="en-GB"/>
              <a:t>Author addresses</a:t>
            </a:r>
            <a:endParaRPr/>
          </a:p>
          <a:p>
            <a:pPr indent="-285750" lvl="0" marL="285750" rtl="0" algn="ctr">
              <a:lnSpc>
                <a:spcPct val="95000"/>
              </a:lnSpc>
              <a:spcBef>
                <a:spcPts val="0"/>
              </a:spcBef>
              <a:spcAft>
                <a:spcPts val="0"/>
              </a:spcAft>
              <a:buClr>
                <a:srgbClr val="32506E"/>
              </a:buClr>
              <a:buSzPts val="1600"/>
              <a:buFont typeface="Arial"/>
              <a:buChar char="•"/>
            </a:pPr>
            <a:r>
              <a:rPr lang="en-GB"/>
              <a:t>Journal </a:t>
            </a:r>
            <a:endParaRPr/>
          </a:p>
          <a:p>
            <a:pPr indent="-285750" lvl="0" marL="285750" rtl="0" algn="ctr">
              <a:lnSpc>
                <a:spcPct val="95000"/>
              </a:lnSpc>
              <a:spcBef>
                <a:spcPts val="0"/>
              </a:spcBef>
              <a:spcAft>
                <a:spcPts val="0"/>
              </a:spcAft>
              <a:buClr>
                <a:srgbClr val="32506E"/>
              </a:buClr>
              <a:buSzPts val="1600"/>
              <a:buFont typeface="Arial"/>
              <a:buChar char="•"/>
            </a:pPr>
            <a:r>
              <a:rPr lang="en-GB"/>
              <a:t>Author keywords</a:t>
            </a:r>
            <a:endParaRPr/>
          </a:p>
          <a:p>
            <a:pPr indent="-285750" lvl="0" marL="285750" rtl="0" algn="ctr">
              <a:lnSpc>
                <a:spcPct val="95000"/>
              </a:lnSpc>
              <a:spcBef>
                <a:spcPts val="0"/>
              </a:spcBef>
              <a:spcAft>
                <a:spcPts val="0"/>
              </a:spcAft>
              <a:buClr>
                <a:srgbClr val="32506E"/>
              </a:buClr>
              <a:buSzPts val="1600"/>
              <a:buFont typeface="Arial"/>
              <a:buChar char="•"/>
            </a:pPr>
            <a:r>
              <a:rPr lang="en-GB"/>
              <a:t>References</a:t>
            </a:r>
            <a:endParaRPr/>
          </a:p>
          <a:p>
            <a:pPr indent="-184150" lvl="0" marL="285750" rtl="0" algn="ctr">
              <a:lnSpc>
                <a:spcPct val="95000"/>
              </a:lnSpc>
              <a:spcBef>
                <a:spcPts val="0"/>
              </a:spcBef>
              <a:spcAft>
                <a:spcPts val="0"/>
              </a:spcAft>
              <a:buClr>
                <a:srgbClr val="32506E"/>
              </a:buClr>
              <a:buSzPts val="1600"/>
              <a:buFont typeface="Arial"/>
              <a:buNone/>
            </a:pPr>
            <a:r>
              <a:t/>
            </a:r>
            <a:endParaRPr/>
          </a:p>
          <a:p>
            <a:pPr indent="-184150" lvl="0" marL="285750" rtl="0" algn="ctr">
              <a:lnSpc>
                <a:spcPct val="95000"/>
              </a:lnSpc>
              <a:spcBef>
                <a:spcPts val="0"/>
              </a:spcBef>
              <a:spcAft>
                <a:spcPts val="0"/>
              </a:spcAft>
              <a:buClr>
                <a:srgbClr val="32506E"/>
              </a:buClr>
              <a:buSzPts val="1600"/>
              <a:buFont typeface="Arial"/>
              <a:buNone/>
            </a:pPr>
            <a:r>
              <a:t/>
            </a:r>
            <a:endParaRPr/>
          </a:p>
          <a:p>
            <a:pPr indent="0" lvl="0" marL="0" rtl="0" algn="l">
              <a:lnSpc>
                <a:spcPct val="95000"/>
              </a:lnSpc>
              <a:spcBef>
                <a:spcPts val="0"/>
              </a:spcBef>
              <a:spcAft>
                <a:spcPts val="0"/>
              </a:spcAft>
              <a:buClr>
                <a:srgbClr val="32506E"/>
              </a:buClr>
              <a:buSzPts val="1600"/>
              <a:buNone/>
            </a:pPr>
            <a:r>
              <a:t/>
            </a:r>
            <a:endParaRPr/>
          </a:p>
          <a:p>
            <a:pPr indent="0" lvl="0" marL="0" rtl="0" algn="l">
              <a:lnSpc>
                <a:spcPct val="95000"/>
              </a:lnSpc>
              <a:spcBef>
                <a:spcPts val="0"/>
              </a:spcBef>
              <a:spcAft>
                <a:spcPts val="0"/>
              </a:spcAft>
              <a:buClr>
                <a:srgbClr val="32506E"/>
              </a:buClr>
              <a:buSzPts val="1600"/>
              <a:buNone/>
            </a:pPr>
            <a:r>
              <a:t/>
            </a:r>
            <a:endParaRPr/>
          </a:p>
          <a:p>
            <a:pPr indent="0" lvl="0" marL="0" rtl="0" algn="l">
              <a:lnSpc>
                <a:spcPct val="95000"/>
              </a:lnSpc>
              <a:spcBef>
                <a:spcPts val="0"/>
              </a:spcBef>
              <a:spcAft>
                <a:spcPts val="0"/>
              </a:spcAft>
              <a:buClr>
                <a:srgbClr val="32506E"/>
              </a:buClr>
              <a:buSzPts val="1600"/>
              <a:buNone/>
            </a:pPr>
            <a:r>
              <a:t/>
            </a:r>
            <a:endParaRPr/>
          </a:p>
          <a:p>
            <a:pPr indent="-184150" lvl="0" marL="285750" rtl="0" algn="l">
              <a:lnSpc>
                <a:spcPct val="95000"/>
              </a:lnSpc>
              <a:spcBef>
                <a:spcPts val="0"/>
              </a:spcBef>
              <a:spcAft>
                <a:spcPts val="0"/>
              </a:spcAft>
              <a:buClr>
                <a:srgbClr val="32506E"/>
              </a:buClr>
              <a:buSzPts val="1600"/>
              <a:buFont typeface="Arial"/>
              <a:buNone/>
            </a:pPr>
            <a:r>
              <a:t/>
            </a:r>
            <a:endParaRPr/>
          </a:p>
          <a:p>
            <a:pPr indent="0" lvl="0" marL="0" rtl="0" algn="l">
              <a:lnSpc>
                <a:spcPct val="95000"/>
              </a:lnSpc>
              <a:spcBef>
                <a:spcPts val="0"/>
              </a:spcBef>
              <a:spcAft>
                <a:spcPts val="0"/>
              </a:spcAft>
              <a:buClr>
                <a:srgbClr val="32506E"/>
              </a:buClr>
              <a:buSzPts val="1600"/>
              <a:buNone/>
            </a:pPr>
            <a:r>
              <a:t/>
            </a:r>
            <a:endParaRPr/>
          </a:p>
          <a:p>
            <a:pPr indent="-184150" lvl="0" marL="285750" rtl="0" algn="l">
              <a:lnSpc>
                <a:spcPct val="95000"/>
              </a:lnSpc>
              <a:spcBef>
                <a:spcPts val="0"/>
              </a:spcBef>
              <a:spcAft>
                <a:spcPts val="0"/>
              </a:spcAft>
              <a:buClr>
                <a:srgbClr val="32506E"/>
              </a:buClr>
              <a:buSzPts val="1600"/>
              <a:buFont typeface="Arial"/>
              <a:buNone/>
            </a:pPr>
            <a:r>
              <a:t/>
            </a:r>
            <a:endParaRPr/>
          </a:p>
        </p:txBody>
      </p:sp>
      <p:sp>
        <p:nvSpPr>
          <p:cNvPr id="302" name="Google Shape;302;p11"/>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Measuring science</a:t>
            </a:r>
            <a:endParaRPr/>
          </a:p>
        </p:txBody>
      </p:sp>
      <p:pic>
        <p:nvPicPr>
          <p:cNvPr id="303" name="Google Shape;303;p11"/>
          <p:cNvPicPr preferRelativeResize="0"/>
          <p:nvPr>
            <p:ph idx="2" type="body"/>
          </p:nvPr>
        </p:nvPicPr>
        <p:blipFill rotWithShape="1">
          <a:blip r:embed="rId3">
            <a:alphaModFix/>
          </a:blip>
          <a:srcRect b="0" l="0" r="0" t="0"/>
          <a:stretch/>
        </p:blipFill>
        <p:spPr>
          <a:xfrm>
            <a:off x="4644003" y="1517309"/>
            <a:ext cx="3878710" cy="4922557"/>
          </a:xfrm>
          <a:prstGeom prst="rect">
            <a:avLst/>
          </a:prstGeom>
          <a:noFill/>
          <a:ln>
            <a:noFill/>
          </a:ln>
        </p:spPr>
      </p:pic>
      <p:cxnSp>
        <p:nvCxnSpPr>
          <p:cNvPr id="304" name="Google Shape;304;p11"/>
          <p:cNvCxnSpPr/>
          <p:nvPr/>
        </p:nvCxnSpPr>
        <p:spPr>
          <a:xfrm flipH="1" rot="10800000">
            <a:off x="3381375" y="2552700"/>
            <a:ext cx="2019300" cy="476250"/>
          </a:xfrm>
          <a:prstGeom prst="straightConnector1">
            <a:avLst/>
          </a:prstGeom>
          <a:noFill/>
          <a:ln cap="flat" cmpd="sng" w="9525">
            <a:solidFill>
              <a:schemeClr val="accent4"/>
            </a:solidFill>
            <a:prstDash val="solid"/>
            <a:miter lim="800000"/>
            <a:headEnd len="sm" w="sm" type="none"/>
            <a:tailEnd len="med" w="med" type="triangle"/>
          </a:ln>
        </p:spPr>
      </p:cxnSp>
      <p:cxnSp>
        <p:nvCxnSpPr>
          <p:cNvPr id="305" name="Google Shape;305;p11"/>
          <p:cNvCxnSpPr/>
          <p:nvPr/>
        </p:nvCxnSpPr>
        <p:spPr>
          <a:xfrm>
            <a:off x="3019425" y="3267076"/>
            <a:ext cx="1819275" cy="1352549"/>
          </a:xfrm>
          <a:prstGeom prst="straightConnector1">
            <a:avLst/>
          </a:prstGeom>
          <a:noFill/>
          <a:ln cap="flat" cmpd="sng" w="9525">
            <a:solidFill>
              <a:schemeClr val="accent4"/>
            </a:solidFill>
            <a:prstDash val="solid"/>
            <a:miter lim="800000"/>
            <a:headEnd len="sm" w="sm" type="none"/>
            <a:tailEnd len="med" w="med" type="triangle"/>
          </a:ln>
        </p:spPr>
      </p:cxnSp>
      <p:cxnSp>
        <p:nvCxnSpPr>
          <p:cNvPr id="306" name="Google Shape;306;p11"/>
          <p:cNvCxnSpPr/>
          <p:nvPr/>
        </p:nvCxnSpPr>
        <p:spPr>
          <a:xfrm flipH="1" rot="10800000">
            <a:off x="3019425" y="3028950"/>
            <a:ext cx="1819275" cy="476250"/>
          </a:xfrm>
          <a:prstGeom prst="straightConnector1">
            <a:avLst/>
          </a:prstGeom>
          <a:noFill/>
          <a:ln cap="flat" cmpd="sng" w="9525">
            <a:solidFill>
              <a:schemeClr val="accent4"/>
            </a:solidFill>
            <a:prstDash val="solid"/>
            <a:miter lim="800000"/>
            <a:headEnd len="sm" w="sm" type="none"/>
            <a:tailEnd len="med" w="med" type="triangle"/>
          </a:ln>
        </p:spPr>
      </p:cxnSp>
      <p:cxnSp>
        <p:nvCxnSpPr>
          <p:cNvPr id="307" name="Google Shape;307;p11"/>
          <p:cNvCxnSpPr/>
          <p:nvPr/>
        </p:nvCxnSpPr>
        <p:spPr>
          <a:xfrm>
            <a:off x="3381375" y="3714750"/>
            <a:ext cx="1390650" cy="0"/>
          </a:xfrm>
          <a:prstGeom prst="straightConnector1">
            <a:avLst/>
          </a:prstGeom>
          <a:noFill/>
          <a:ln cap="flat" cmpd="sng" w="9525">
            <a:solidFill>
              <a:schemeClr val="accent4"/>
            </a:solidFill>
            <a:prstDash val="solid"/>
            <a:miter lim="800000"/>
            <a:headEnd len="sm" w="sm" type="none"/>
            <a:tailEnd len="med" w="med" type="triangle"/>
          </a:ln>
        </p:spPr>
      </p:cxnSp>
      <p:cxnSp>
        <p:nvCxnSpPr>
          <p:cNvPr id="308" name="Google Shape;308;p11"/>
          <p:cNvCxnSpPr/>
          <p:nvPr/>
        </p:nvCxnSpPr>
        <p:spPr>
          <a:xfrm flipH="1" rot="10800000">
            <a:off x="3019425" y="2163015"/>
            <a:ext cx="2962275" cy="1818435"/>
          </a:xfrm>
          <a:prstGeom prst="straightConnector1">
            <a:avLst/>
          </a:prstGeom>
          <a:noFill/>
          <a:ln cap="flat" cmpd="sng" w="9525">
            <a:solidFill>
              <a:schemeClr val="accent4"/>
            </a:solidFill>
            <a:prstDash val="solid"/>
            <a:miter lim="800000"/>
            <a:headEnd len="sm" w="sm" type="none"/>
            <a:tailEnd len="med" w="med" type="triangle"/>
          </a:ln>
        </p:spPr>
      </p:cxnSp>
      <p:cxnSp>
        <p:nvCxnSpPr>
          <p:cNvPr id="309" name="Google Shape;309;p11"/>
          <p:cNvCxnSpPr/>
          <p:nvPr/>
        </p:nvCxnSpPr>
        <p:spPr>
          <a:xfrm>
            <a:off x="3381375" y="4191000"/>
            <a:ext cx="1457325" cy="904875"/>
          </a:xfrm>
          <a:prstGeom prst="straightConnector1">
            <a:avLst/>
          </a:prstGeom>
          <a:noFill/>
          <a:ln cap="flat" cmpd="sng" w="9525">
            <a:solidFill>
              <a:schemeClr val="accent4"/>
            </a:solidFill>
            <a:prstDash val="solid"/>
            <a:miter lim="800000"/>
            <a:headEnd len="sm" w="sm" type="none"/>
            <a:tailEnd len="med" w="med" type="triangle"/>
          </a:ln>
        </p:spPr>
      </p:cxnSp>
      <p:pic>
        <p:nvPicPr>
          <p:cNvPr id="310" name="Google Shape;310;p11"/>
          <p:cNvPicPr preferRelativeResize="0"/>
          <p:nvPr/>
        </p:nvPicPr>
        <p:blipFill rotWithShape="1">
          <a:blip r:embed="rId4">
            <a:alphaModFix/>
          </a:blip>
          <a:srcRect b="0" l="0" r="0" t="0"/>
          <a:stretch/>
        </p:blipFill>
        <p:spPr>
          <a:xfrm>
            <a:off x="5981700" y="4806949"/>
            <a:ext cx="2821352" cy="1535579"/>
          </a:xfrm>
          <a:prstGeom prst="rect">
            <a:avLst/>
          </a:prstGeom>
          <a:noFill/>
          <a:ln>
            <a:noFill/>
          </a:ln>
        </p:spPr>
      </p:pic>
      <p:cxnSp>
        <p:nvCxnSpPr>
          <p:cNvPr id="311" name="Google Shape;311;p11"/>
          <p:cNvCxnSpPr/>
          <p:nvPr/>
        </p:nvCxnSpPr>
        <p:spPr>
          <a:xfrm>
            <a:off x="3171825" y="4415320"/>
            <a:ext cx="2809875" cy="497441"/>
          </a:xfrm>
          <a:prstGeom prst="straightConnector1">
            <a:avLst/>
          </a:prstGeom>
          <a:noFill/>
          <a:ln cap="flat" cmpd="sng" w="9525">
            <a:solidFill>
              <a:schemeClr val="accent4"/>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0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0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0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1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2"/>
          <p:cNvSpPr txBox="1"/>
          <p:nvPr>
            <p:ph idx="1" type="body"/>
          </p:nvPr>
        </p:nvSpPr>
        <p:spPr>
          <a:xfrm>
            <a:off x="359998" y="1517309"/>
            <a:ext cx="4140000" cy="4512016"/>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1600"/>
              <a:buNone/>
            </a:pPr>
            <a:r>
              <a:rPr lang="en-GB"/>
              <a:t>What data can be found in datasets?</a:t>
            </a:r>
            <a:endParaRPr/>
          </a:p>
          <a:p>
            <a:pPr indent="0" lvl="0" marL="0" rtl="0" algn="l">
              <a:lnSpc>
                <a:spcPct val="95000"/>
              </a:lnSpc>
              <a:spcBef>
                <a:spcPts val="0"/>
              </a:spcBef>
              <a:spcAft>
                <a:spcPts val="0"/>
              </a:spcAft>
              <a:buClr>
                <a:srgbClr val="32506E"/>
              </a:buClr>
              <a:buSzPts val="1400"/>
              <a:buNone/>
            </a:pPr>
            <a:r>
              <a:rPr lang="en-GB" sz="1400"/>
              <a:t>Example Web of Science</a:t>
            </a:r>
            <a:endParaRPr/>
          </a:p>
          <a:p>
            <a:pPr indent="0" lvl="0" marL="0" rtl="0" algn="l">
              <a:lnSpc>
                <a:spcPct val="95000"/>
              </a:lnSpc>
              <a:spcBef>
                <a:spcPts val="0"/>
              </a:spcBef>
              <a:spcAft>
                <a:spcPts val="0"/>
              </a:spcAft>
              <a:buClr>
                <a:srgbClr val="32506E"/>
              </a:buClr>
              <a:buSzPts val="1600"/>
              <a:buNone/>
            </a:pPr>
            <a:r>
              <a:t/>
            </a:r>
            <a:endParaRPr/>
          </a:p>
          <a:p>
            <a:pPr indent="-285750" lvl="0" marL="285750" rtl="0" algn="l">
              <a:lnSpc>
                <a:spcPct val="95000"/>
              </a:lnSpc>
              <a:spcBef>
                <a:spcPts val="0"/>
              </a:spcBef>
              <a:spcAft>
                <a:spcPts val="0"/>
              </a:spcAft>
              <a:buClr>
                <a:srgbClr val="32506E"/>
              </a:buClr>
              <a:buSzPts val="1600"/>
              <a:buFont typeface="Arial"/>
              <a:buChar char="•"/>
            </a:pPr>
            <a:r>
              <a:rPr lang="en-GB"/>
              <a:t>AU: Authors</a:t>
            </a:r>
            <a:endParaRPr/>
          </a:p>
          <a:p>
            <a:pPr indent="-285750" lvl="0" marL="285750" rtl="0" algn="l">
              <a:lnSpc>
                <a:spcPct val="95000"/>
              </a:lnSpc>
              <a:spcBef>
                <a:spcPts val="0"/>
              </a:spcBef>
              <a:spcAft>
                <a:spcPts val="0"/>
              </a:spcAft>
              <a:buClr>
                <a:srgbClr val="32506E"/>
              </a:buClr>
              <a:buSzPts val="1600"/>
              <a:buFont typeface="Arial"/>
              <a:buChar char="•"/>
            </a:pPr>
            <a:r>
              <a:rPr lang="en-GB"/>
              <a:t>AF: Authors’ full name</a:t>
            </a:r>
            <a:endParaRPr/>
          </a:p>
          <a:p>
            <a:pPr indent="-285750" lvl="0" marL="285750" rtl="0" algn="l">
              <a:lnSpc>
                <a:spcPct val="95000"/>
              </a:lnSpc>
              <a:spcBef>
                <a:spcPts val="0"/>
              </a:spcBef>
              <a:spcAft>
                <a:spcPts val="0"/>
              </a:spcAft>
              <a:buClr>
                <a:srgbClr val="32506E"/>
              </a:buClr>
              <a:buSzPts val="1600"/>
              <a:buFont typeface="Arial"/>
              <a:buChar char="•"/>
            </a:pPr>
            <a:r>
              <a:rPr lang="en-GB"/>
              <a:t>TI: Title</a:t>
            </a:r>
            <a:endParaRPr/>
          </a:p>
          <a:p>
            <a:pPr indent="-285750" lvl="0" marL="285750" rtl="0" algn="l">
              <a:lnSpc>
                <a:spcPct val="95000"/>
              </a:lnSpc>
              <a:spcBef>
                <a:spcPts val="0"/>
              </a:spcBef>
              <a:spcAft>
                <a:spcPts val="0"/>
              </a:spcAft>
              <a:buClr>
                <a:srgbClr val="32506E"/>
              </a:buClr>
              <a:buSzPts val="1600"/>
              <a:buFont typeface="Arial"/>
              <a:buChar char="•"/>
            </a:pPr>
            <a:r>
              <a:rPr lang="en-GB"/>
              <a:t>SO: Source (journal name)</a:t>
            </a:r>
            <a:endParaRPr/>
          </a:p>
          <a:p>
            <a:pPr indent="-285750" lvl="0" marL="285750" rtl="0" algn="l">
              <a:lnSpc>
                <a:spcPct val="95000"/>
              </a:lnSpc>
              <a:spcBef>
                <a:spcPts val="0"/>
              </a:spcBef>
              <a:spcAft>
                <a:spcPts val="0"/>
              </a:spcAft>
              <a:buClr>
                <a:srgbClr val="32506E"/>
              </a:buClr>
              <a:buSzPts val="1600"/>
              <a:buFont typeface="Arial"/>
              <a:buChar char="•"/>
            </a:pPr>
            <a:r>
              <a:rPr lang="en-GB"/>
              <a:t>DT: Document type</a:t>
            </a:r>
            <a:endParaRPr/>
          </a:p>
          <a:p>
            <a:pPr indent="-285750" lvl="0" marL="285750" rtl="0" algn="l">
              <a:lnSpc>
                <a:spcPct val="95000"/>
              </a:lnSpc>
              <a:spcBef>
                <a:spcPts val="0"/>
              </a:spcBef>
              <a:spcAft>
                <a:spcPts val="0"/>
              </a:spcAft>
              <a:buClr>
                <a:srgbClr val="32506E"/>
              </a:buClr>
              <a:buSzPts val="1600"/>
              <a:buFont typeface="Arial"/>
              <a:buChar char="•"/>
            </a:pPr>
            <a:r>
              <a:rPr lang="en-GB"/>
              <a:t>DE: Authors’ keywords</a:t>
            </a:r>
            <a:endParaRPr/>
          </a:p>
          <a:p>
            <a:pPr indent="-285750" lvl="0" marL="285750" rtl="0" algn="l">
              <a:lnSpc>
                <a:spcPct val="95000"/>
              </a:lnSpc>
              <a:spcBef>
                <a:spcPts val="0"/>
              </a:spcBef>
              <a:spcAft>
                <a:spcPts val="0"/>
              </a:spcAft>
              <a:buClr>
                <a:srgbClr val="32506E"/>
              </a:buClr>
              <a:buSzPts val="1600"/>
              <a:buFont typeface="Arial"/>
              <a:buChar char="•"/>
            </a:pPr>
            <a:r>
              <a:rPr lang="en-GB"/>
              <a:t>ID: keywords assign by WoS algorithms</a:t>
            </a:r>
            <a:endParaRPr/>
          </a:p>
          <a:p>
            <a:pPr indent="-285750" lvl="0" marL="285750" rtl="0" algn="l">
              <a:lnSpc>
                <a:spcPct val="95000"/>
              </a:lnSpc>
              <a:spcBef>
                <a:spcPts val="0"/>
              </a:spcBef>
              <a:spcAft>
                <a:spcPts val="0"/>
              </a:spcAft>
              <a:buClr>
                <a:srgbClr val="32506E"/>
              </a:buClr>
              <a:buSzPts val="1600"/>
              <a:buFont typeface="Arial"/>
              <a:buChar char="•"/>
            </a:pPr>
            <a:r>
              <a:rPr lang="en-GB"/>
              <a:t>AB: Abstract</a:t>
            </a:r>
            <a:endParaRPr/>
          </a:p>
          <a:p>
            <a:pPr indent="-285750" lvl="0" marL="285750" rtl="0" algn="l">
              <a:lnSpc>
                <a:spcPct val="95000"/>
              </a:lnSpc>
              <a:spcBef>
                <a:spcPts val="0"/>
              </a:spcBef>
              <a:spcAft>
                <a:spcPts val="0"/>
              </a:spcAft>
              <a:buClr>
                <a:srgbClr val="32506E"/>
              </a:buClr>
              <a:buSzPts val="1600"/>
              <a:buFont typeface="Arial"/>
              <a:buChar char="•"/>
            </a:pPr>
            <a:r>
              <a:rPr lang="en-GB"/>
              <a:t>C1: Authors’ affiliations</a:t>
            </a:r>
            <a:endParaRPr/>
          </a:p>
          <a:p>
            <a:pPr indent="-285750" lvl="0" marL="285750" rtl="0" algn="l">
              <a:lnSpc>
                <a:spcPct val="95000"/>
              </a:lnSpc>
              <a:spcBef>
                <a:spcPts val="0"/>
              </a:spcBef>
              <a:spcAft>
                <a:spcPts val="0"/>
              </a:spcAft>
              <a:buClr>
                <a:srgbClr val="32506E"/>
              </a:buClr>
              <a:buSzPts val="1600"/>
              <a:buFont typeface="Arial"/>
              <a:buChar char="•"/>
            </a:pPr>
            <a:r>
              <a:rPr lang="en-GB"/>
              <a:t>TC: Total citations</a:t>
            </a:r>
            <a:endParaRPr/>
          </a:p>
          <a:p>
            <a:pPr indent="-285750" lvl="0" marL="285750" rtl="0" algn="l">
              <a:lnSpc>
                <a:spcPct val="95000"/>
              </a:lnSpc>
              <a:spcBef>
                <a:spcPts val="0"/>
              </a:spcBef>
              <a:spcAft>
                <a:spcPts val="0"/>
              </a:spcAft>
              <a:buClr>
                <a:srgbClr val="32506E"/>
              </a:buClr>
              <a:buSzPts val="1600"/>
              <a:buFont typeface="Arial"/>
              <a:buChar char="•"/>
            </a:pPr>
            <a:r>
              <a:rPr lang="en-GB"/>
              <a:t>PY: Publication year</a:t>
            </a:r>
            <a:endParaRPr/>
          </a:p>
          <a:p>
            <a:pPr indent="-285750" lvl="0" marL="285750" rtl="0" algn="l">
              <a:lnSpc>
                <a:spcPct val="95000"/>
              </a:lnSpc>
              <a:spcBef>
                <a:spcPts val="0"/>
              </a:spcBef>
              <a:spcAft>
                <a:spcPts val="0"/>
              </a:spcAft>
              <a:buClr>
                <a:srgbClr val="32506E"/>
              </a:buClr>
              <a:buSzPts val="1600"/>
              <a:buFont typeface="Arial"/>
              <a:buChar char="•"/>
            </a:pPr>
            <a:r>
              <a:rPr lang="en-GB"/>
              <a:t>DI: DOI</a:t>
            </a:r>
            <a:endParaRPr/>
          </a:p>
          <a:p>
            <a:pPr indent="-285750" lvl="0" marL="285750" rtl="0" algn="l">
              <a:lnSpc>
                <a:spcPct val="95000"/>
              </a:lnSpc>
              <a:spcBef>
                <a:spcPts val="0"/>
              </a:spcBef>
              <a:spcAft>
                <a:spcPts val="0"/>
              </a:spcAft>
              <a:buClr>
                <a:srgbClr val="32506E"/>
              </a:buClr>
              <a:buSzPts val="1600"/>
              <a:buFont typeface="Arial"/>
              <a:buChar char="•"/>
            </a:pPr>
            <a:r>
              <a:rPr lang="en-GB"/>
              <a:t>SC: Subject categories (put in place by WoS)</a:t>
            </a:r>
            <a:endParaRPr/>
          </a:p>
          <a:p>
            <a:pPr indent="-184150" lvl="0" marL="285750" rtl="0" algn="ctr">
              <a:lnSpc>
                <a:spcPct val="95000"/>
              </a:lnSpc>
              <a:spcBef>
                <a:spcPts val="0"/>
              </a:spcBef>
              <a:spcAft>
                <a:spcPts val="0"/>
              </a:spcAft>
              <a:buClr>
                <a:srgbClr val="32506E"/>
              </a:buClr>
              <a:buSzPts val="1600"/>
              <a:buFont typeface="Arial"/>
              <a:buNone/>
            </a:pPr>
            <a:r>
              <a:t/>
            </a:r>
            <a:endParaRPr/>
          </a:p>
          <a:p>
            <a:pPr indent="0" lvl="0" marL="0" rtl="0" algn="l">
              <a:lnSpc>
                <a:spcPct val="95000"/>
              </a:lnSpc>
              <a:spcBef>
                <a:spcPts val="0"/>
              </a:spcBef>
              <a:spcAft>
                <a:spcPts val="0"/>
              </a:spcAft>
              <a:buClr>
                <a:srgbClr val="32506E"/>
              </a:buClr>
              <a:buSzPts val="1600"/>
              <a:buNone/>
            </a:pPr>
            <a:r>
              <a:rPr lang="en-GB"/>
              <a:t>🡪 How are these datasets made? </a:t>
            </a:r>
            <a:endParaRPr/>
          </a:p>
          <a:p>
            <a:pPr indent="0" lvl="0" marL="0" rtl="0" algn="l">
              <a:lnSpc>
                <a:spcPct val="95000"/>
              </a:lnSpc>
              <a:spcBef>
                <a:spcPts val="0"/>
              </a:spcBef>
              <a:spcAft>
                <a:spcPts val="0"/>
              </a:spcAft>
              <a:buClr>
                <a:srgbClr val="32506E"/>
              </a:buClr>
              <a:buSzPts val="1600"/>
              <a:buNone/>
            </a:pPr>
            <a:r>
              <a:t/>
            </a:r>
            <a:endParaRPr/>
          </a:p>
          <a:p>
            <a:pPr indent="0" lvl="0" marL="0" rtl="0" algn="l">
              <a:lnSpc>
                <a:spcPct val="95000"/>
              </a:lnSpc>
              <a:spcBef>
                <a:spcPts val="0"/>
              </a:spcBef>
              <a:spcAft>
                <a:spcPts val="0"/>
              </a:spcAft>
              <a:buClr>
                <a:srgbClr val="32506E"/>
              </a:buClr>
              <a:buSzPts val="1600"/>
              <a:buNone/>
            </a:pPr>
            <a:r>
              <a:t/>
            </a:r>
            <a:endParaRPr/>
          </a:p>
          <a:p>
            <a:pPr indent="0" lvl="0" marL="0" rtl="0" algn="l">
              <a:lnSpc>
                <a:spcPct val="95000"/>
              </a:lnSpc>
              <a:spcBef>
                <a:spcPts val="0"/>
              </a:spcBef>
              <a:spcAft>
                <a:spcPts val="0"/>
              </a:spcAft>
              <a:buClr>
                <a:srgbClr val="32506E"/>
              </a:buClr>
              <a:buSzPts val="1600"/>
              <a:buNone/>
            </a:pPr>
            <a:r>
              <a:t/>
            </a:r>
            <a:endParaRPr/>
          </a:p>
          <a:p>
            <a:pPr indent="-184150" lvl="0" marL="285750" rtl="0" algn="l">
              <a:lnSpc>
                <a:spcPct val="95000"/>
              </a:lnSpc>
              <a:spcBef>
                <a:spcPts val="0"/>
              </a:spcBef>
              <a:spcAft>
                <a:spcPts val="0"/>
              </a:spcAft>
              <a:buClr>
                <a:srgbClr val="32506E"/>
              </a:buClr>
              <a:buSzPts val="1600"/>
              <a:buFont typeface="Arial"/>
              <a:buNone/>
            </a:pPr>
            <a:r>
              <a:t/>
            </a:r>
            <a:endParaRPr/>
          </a:p>
          <a:p>
            <a:pPr indent="0" lvl="0" marL="0" rtl="0" algn="l">
              <a:lnSpc>
                <a:spcPct val="95000"/>
              </a:lnSpc>
              <a:spcBef>
                <a:spcPts val="0"/>
              </a:spcBef>
              <a:spcAft>
                <a:spcPts val="0"/>
              </a:spcAft>
              <a:buClr>
                <a:srgbClr val="32506E"/>
              </a:buClr>
              <a:buSzPts val="1600"/>
              <a:buNone/>
            </a:pPr>
            <a:r>
              <a:t/>
            </a:r>
            <a:endParaRPr/>
          </a:p>
          <a:p>
            <a:pPr indent="-184150" lvl="0" marL="285750" rtl="0" algn="l">
              <a:lnSpc>
                <a:spcPct val="95000"/>
              </a:lnSpc>
              <a:spcBef>
                <a:spcPts val="0"/>
              </a:spcBef>
              <a:spcAft>
                <a:spcPts val="0"/>
              </a:spcAft>
              <a:buClr>
                <a:srgbClr val="32506E"/>
              </a:buClr>
              <a:buSzPts val="1600"/>
              <a:buFont typeface="Arial"/>
              <a:buNone/>
            </a:pPr>
            <a:r>
              <a:t/>
            </a:r>
            <a:endParaRPr/>
          </a:p>
        </p:txBody>
      </p:sp>
      <p:sp>
        <p:nvSpPr>
          <p:cNvPr id="318" name="Google Shape;318;p12"/>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Measuring science</a:t>
            </a:r>
            <a:endParaRPr/>
          </a:p>
        </p:txBody>
      </p:sp>
      <p:pic>
        <p:nvPicPr>
          <p:cNvPr id="319" name="Google Shape;319;p12"/>
          <p:cNvPicPr preferRelativeResize="0"/>
          <p:nvPr>
            <p:ph idx="2" type="body"/>
          </p:nvPr>
        </p:nvPicPr>
        <p:blipFill rotWithShape="1">
          <a:blip r:embed="rId3">
            <a:alphaModFix/>
          </a:blip>
          <a:srcRect b="68627" l="0" r="0" t="0"/>
          <a:stretch/>
        </p:blipFill>
        <p:spPr>
          <a:xfrm>
            <a:off x="4782989" y="1314450"/>
            <a:ext cx="3827611" cy="2127301"/>
          </a:xfrm>
          <a:prstGeom prst="rect">
            <a:avLst/>
          </a:prstGeom>
          <a:noFill/>
          <a:ln>
            <a:noFill/>
          </a:ln>
        </p:spPr>
      </p:pic>
      <p:pic>
        <p:nvPicPr>
          <p:cNvPr id="320" name="Google Shape;320;p12"/>
          <p:cNvPicPr preferRelativeResize="0"/>
          <p:nvPr/>
        </p:nvPicPr>
        <p:blipFill rotWithShape="1">
          <a:blip r:embed="rId3">
            <a:alphaModFix/>
          </a:blip>
          <a:srcRect b="0" l="0" r="0" t="53034"/>
          <a:stretch/>
        </p:blipFill>
        <p:spPr>
          <a:xfrm>
            <a:off x="4782988" y="3302976"/>
            <a:ext cx="3827611" cy="3184515"/>
          </a:xfrm>
          <a:prstGeom prst="rect">
            <a:avLst/>
          </a:prstGeom>
          <a:noFill/>
          <a:ln>
            <a:noFill/>
          </a:ln>
        </p:spPr>
      </p:pic>
      <p:cxnSp>
        <p:nvCxnSpPr>
          <p:cNvPr id="321" name="Google Shape;321;p12"/>
          <p:cNvCxnSpPr/>
          <p:nvPr/>
        </p:nvCxnSpPr>
        <p:spPr>
          <a:xfrm>
            <a:off x="4782989" y="3286125"/>
            <a:ext cx="3827611" cy="0"/>
          </a:xfrm>
          <a:prstGeom prst="straightConnector1">
            <a:avLst/>
          </a:prstGeom>
          <a:noFill/>
          <a:ln cap="flat" cmpd="sng" w="38100">
            <a:solidFill>
              <a:schemeClr val="accent4"/>
            </a:solidFill>
            <a:prstDash val="dash"/>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3"/>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4600"/>
              <a:buFont typeface="Georgia"/>
              <a:buNone/>
            </a:pPr>
            <a:r>
              <a:rPr lang="en-GB"/>
              <a:t>Bibliometric datasets</a:t>
            </a:r>
            <a:endParaRPr/>
          </a:p>
        </p:txBody>
      </p:sp>
      <p:sp>
        <p:nvSpPr>
          <p:cNvPr id="327" name="Google Shape;327;p13"/>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lt1"/>
              </a:buClr>
              <a:buSzPts val="2000"/>
              <a:buNone/>
            </a:pPr>
            <a:r>
              <a:rPr lang="en-GB"/>
              <a:t>What do the data look like?</a:t>
            </a:r>
            <a:endParaRPr/>
          </a:p>
          <a:p>
            <a:pPr indent="0" lvl="0" marL="0" rtl="0" algn="ctr">
              <a:lnSpc>
                <a:spcPct val="95000"/>
              </a:lnSpc>
              <a:spcBef>
                <a:spcPts val="0"/>
              </a:spcBef>
              <a:spcAft>
                <a:spcPts val="0"/>
              </a:spcAft>
              <a:buClr>
                <a:schemeClr val="lt1"/>
              </a:buClr>
              <a:buSzPts val="2000"/>
              <a:buNone/>
            </a:pPr>
            <a:r>
              <a:rPr lang="en-GB"/>
              <a:t>What are the main databases?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4"/>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Bibliometric databases</a:t>
            </a:r>
            <a:endParaRPr/>
          </a:p>
        </p:txBody>
      </p:sp>
      <p:sp>
        <p:nvSpPr>
          <p:cNvPr id="334" name="Google Shape;334;p14"/>
          <p:cNvSpPr txBox="1"/>
          <p:nvPr/>
        </p:nvSpPr>
        <p:spPr>
          <a:xfrm>
            <a:off x="232578" y="1624573"/>
            <a:ext cx="5417092" cy="4071589"/>
          </a:xfrm>
          <a:prstGeom prst="rect">
            <a:avLst/>
          </a:prstGeom>
          <a:noFill/>
          <a:ln>
            <a:noFill/>
          </a:ln>
        </p:spPr>
        <p:txBody>
          <a:bodyPr anchorCtr="0" anchor="t" bIns="45700" lIns="91425" spcFirstLastPara="1" rIns="91425" wrap="square" tIns="45700">
            <a:normAutofit/>
          </a:bodyPr>
          <a:lstStyle/>
          <a:p>
            <a:pPr indent="0" lvl="0" marL="0" marR="0" rtl="0" algn="l">
              <a:lnSpc>
                <a:spcPct val="95000"/>
              </a:lnSpc>
              <a:spcBef>
                <a:spcPts val="0"/>
              </a:spcBef>
              <a:spcAft>
                <a:spcPts val="0"/>
              </a:spcAft>
              <a:buClr>
                <a:srgbClr val="32506E"/>
              </a:buClr>
              <a:buSzPts val="2200"/>
              <a:buFont typeface="Arial"/>
              <a:buNone/>
            </a:pPr>
            <a:r>
              <a:rPr lang="en-GB" sz="2200">
                <a:solidFill>
                  <a:srgbClr val="32506E"/>
                </a:solidFill>
                <a:latin typeface="Arial"/>
                <a:ea typeface="Arial"/>
                <a:cs typeface="Arial"/>
                <a:sym typeface="Arial"/>
              </a:rPr>
              <a:t>Many databases used for bibliometric research today come from Indexing systems </a:t>
            </a:r>
            <a:endParaRPr/>
          </a:p>
          <a:p>
            <a:pPr indent="-158750" lvl="0" marL="285750" marR="0" rtl="0" algn="l">
              <a:lnSpc>
                <a:spcPct val="95000"/>
              </a:lnSpc>
              <a:spcBef>
                <a:spcPts val="0"/>
              </a:spcBef>
              <a:spcAft>
                <a:spcPts val="0"/>
              </a:spcAft>
              <a:buClr>
                <a:schemeClr val="accent4"/>
              </a:buClr>
              <a:buSzPts val="2000"/>
              <a:buFont typeface="Arial"/>
              <a:buNone/>
            </a:pPr>
            <a:r>
              <a:t/>
            </a:r>
            <a:endParaRPr sz="2000">
              <a:solidFill>
                <a:srgbClr val="32506E"/>
              </a:solidFill>
              <a:latin typeface="Arial"/>
              <a:ea typeface="Arial"/>
              <a:cs typeface="Arial"/>
              <a:sym typeface="Arial"/>
            </a:endParaRPr>
          </a:p>
          <a:p>
            <a:pPr indent="-285750" lvl="0" marL="285750" marR="0" rtl="0" algn="l">
              <a:lnSpc>
                <a:spcPct val="95000"/>
              </a:lnSpc>
              <a:spcBef>
                <a:spcPts val="0"/>
              </a:spcBef>
              <a:spcAft>
                <a:spcPts val="0"/>
              </a:spcAft>
              <a:buClr>
                <a:srgbClr val="32506E"/>
              </a:buClr>
              <a:buSzPts val="2000"/>
              <a:buFont typeface="Arial"/>
              <a:buChar char="•"/>
            </a:pPr>
            <a:r>
              <a:rPr lang="en-GB" sz="2000">
                <a:solidFill>
                  <a:srgbClr val="32506E"/>
                </a:solidFill>
                <a:latin typeface="Arial"/>
                <a:ea typeface="Arial"/>
                <a:cs typeface="Arial"/>
                <a:sym typeface="Arial"/>
              </a:rPr>
              <a:t>These databases of scientific publications include metadata about scientific articles</a:t>
            </a:r>
            <a:endParaRPr/>
          </a:p>
          <a:p>
            <a:pPr indent="-285750" lvl="0" marL="285750" marR="0" rtl="0" algn="l">
              <a:lnSpc>
                <a:spcPct val="95000"/>
              </a:lnSpc>
              <a:spcBef>
                <a:spcPts val="0"/>
              </a:spcBef>
              <a:spcAft>
                <a:spcPts val="0"/>
              </a:spcAft>
              <a:buClr>
                <a:srgbClr val="32506E"/>
              </a:buClr>
              <a:buSzPts val="2000"/>
              <a:buFont typeface="Arial"/>
              <a:buChar char="•"/>
            </a:pPr>
            <a:r>
              <a:rPr lang="en-GB" sz="2000">
                <a:solidFill>
                  <a:srgbClr val="32506E"/>
                </a:solidFill>
                <a:latin typeface="Arial"/>
                <a:ea typeface="Arial"/>
                <a:cs typeface="Arial"/>
                <a:sym typeface="Arial"/>
              </a:rPr>
              <a:t>Historically linked individual publications to references. </a:t>
            </a:r>
            <a:endParaRPr/>
          </a:p>
          <a:p>
            <a:pPr indent="-285750" lvl="0" marL="285750" marR="0" rtl="0" algn="l">
              <a:lnSpc>
                <a:spcPct val="95000"/>
              </a:lnSpc>
              <a:spcBef>
                <a:spcPts val="0"/>
              </a:spcBef>
              <a:spcAft>
                <a:spcPts val="0"/>
              </a:spcAft>
              <a:buClr>
                <a:srgbClr val="32506E"/>
              </a:buClr>
              <a:buSzPts val="2000"/>
              <a:buFont typeface="Arial"/>
              <a:buChar char="•"/>
            </a:pPr>
            <a:r>
              <a:rPr lang="en-GB" sz="2000">
                <a:solidFill>
                  <a:srgbClr val="32506E"/>
                </a:solidFill>
                <a:latin typeface="Arial"/>
                <a:ea typeface="Arial"/>
                <a:cs typeface="Arial"/>
                <a:sym typeface="Arial"/>
              </a:rPr>
              <a:t>In the 1960s these were disciplinary at first</a:t>
            </a:r>
            <a:endParaRPr/>
          </a:p>
          <a:p>
            <a:pPr indent="-285750" lvl="0" marL="285750" marR="0" rtl="0" algn="l">
              <a:lnSpc>
                <a:spcPct val="95000"/>
              </a:lnSpc>
              <a:spcBef>
                <a:spcPts val="0"/>
              </a:spcBef>
              <a:spcAft>
                <a:spcPts val="0"/>
              </a:spcAft>
              <a:buClr>
                <a:srgbClr val="32506E"/>
              </a:buClr>
              <a:buSzPts val="2000"/>
              <a:buFont typeface="Arial"/>
              <a:buChar char="•"/>
            </a:pPr>
            <a:r>
              <a:rPr lang="en-GB" sz="2000">
                <a:solidFill>
                  <a:srgbClr val="32506E"/>
                </a:solidFill>
                <a:latin typeface="Arial"/>
                <a:ea typeface="Arial"/>
                <a:cs typeface="Arial"/>
                <a:sym typeface="Arial"/>
              </a:rPr>
              <a:t>The first interdisciplinary one was the Science Citation Index. </a:t>
            </a:r>
            <a:endParaRPr/>
          </a:p>
        </p:txBody>
      </p:sp>
      <p:sp>
        <p:nvSpPr>
          <p:cNvPr id="335" name="Google Shape;335;p14"/>
          <p:cNvSpPr txBox="1"/>
          <p:nvPr/>
        </p:nvSpPr>
        <p:spPr>
          <a:xfrm>
            <a:off x="4585447" y="6010835"/>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pic>
        <p:nvPicPr>
          <p:cNvPr id="336" name="Google Shape;336;p14"/>
          <p:cNvPicPr preferRelativeResize="0"/>
          <p:nvPr/>
        </p:nvPicPr>
        <p:blipFill rotWithShape="1">
          <a:blip r:embed="rId3">
            <a:alphaModFix/>
          </a:blip>
          <a:srcRect b="0" l="0" r="0" t="0"/>
          <a:stretch/>
        </p:blipFill>
        <p:spPr>
          <a:xfrm>
            <a:off x="5649670" y="1176126"/>
            <a:ext cx="3349909" cy="2586038"/>
          </a:xfrm>
          <a:prstGeom prst="rect">
            <a:avLst/>
          </a:prstGeom>
          <a:noFill/>
          <a:ln>
            <a:noFill/>
          </a:ln>
        </p:spPr>
      </p:pic>
      <p:pic>
        <p:nvPicPr>
          <p:cNvPr id="337" name="Google Shape;337;p14"/>
          <p:cNvPicPr preferRelativeResize="0"/>
          <p:nvPr/>
        </p:nvPicPr>
        <p:blipFill rotWithShape="1">
          <a:blip r:embed="rId4">
            <a:alphaModFix/>
          </a:blip>
          <a:srcRect b="36068" l="10397" r="0" t="0"/>
          <a:stretch/>
        </p:blipFill>
        <p:spPr>
          <a:xfrm>
            <a:off x="5522248" y="2748561"/>
            <a:ext cx="3621752" cy="32688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5"/>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Bibliometric databases</a:t>
            </a:r>
            <a:endParaRPr/>
          </a:p>
        </p:txBody>
      </p:sp>
      <p:pic>
        <p:nvPicPr>
          <p:cNvPr id="343" name="Google Shape;343;p15">
            <a:hlinkClick r:id="rId3"/>
          </p:cNvPr>
          <p:cNvPicPr preferRelativeResize="0"/>
          <p:nvPr/>
        </p:nvPicPr>
        <p:blipFill rotWithShape="1">
          <a:blip r:embed="rId4">
            <a:alphaModFix/>
          </a:blip>
          <a:srcRect b="0" l="0" r="0" t="0"/>
          <a:stretch/>
        </p:blipFill>
        <p:spPr>
          <a:xfrm>
            <a:off x="4846760" y="3978594"/>
            <a:ext cx="4566889" cy="1644080"/>
          </a:xfrm>
          <a:prstGeom prst="rect">
            <a:avLst/>
          </a:prstGeom>
          <a:noFill/>
          <a:ln>
            <a:noFill/>
          </a:ln>
        </p:spPr>
      </p:pic>
      <p:sp>
        <p:nvSpPr>
          <p:cNvPr id="344" name="Google Shape;344;p15"/>
          <p:cNvSpPr txBox="1"/>
          <p:nvPr/>
        </p:nvSpPr>
        <p:spPr>
          <a:xfrm>
            <a:off x="500743" y="1771650"/>
            <a:ext cx="8142514" cy="3740151"/>
          </a:xfrm>
          <a:prstGeom prst="rect">
            <a:avLst/>
          </a:prstGeom>
          <a:noFill/>
          <a:ln>
            <a:noFill/>
          </a:ln>
        </p:spPr>
        <p:txBody>
          <a:bodyPr anchorCtr="0" anchor="t" bIns="45700" lIns="91425" spcFirstLastPara="1" rIns="91425" wrap="square" tIns="45700">
            <a:normAutofit/>
          </a:bodyPr>
          <a:lstStyle/>
          <a:p>
            <a:pPr indent="0" lvl="0" marL="0" marR="0" rtl="0" algn="l">
              <a:lnSpc>
                <a:spcPct val="95000"/>
              </a:lnSpc>
              <a:spcBef>
                <a:spcPts val="0"/>
              </a:spcBef>
              <a:spcAft>
                <a:spcPts val="0"/>
              </a:spcAft>
              <a:buClr>
                <a:schemeClr val="dk1"/>
              </a:buClr>
              <a:buSzPts val="1800"/>
              <a:buFont typeface="Arial"/>
              <a:buNone/>
            </a:pPr>
            <a:r>
              <a:rPr lang="en-GB" sz="1800">
                <a:solidFill>
                  <a:schemeClr val="dk1"/>
                </a:solidFill>
                <a:latin typeface="Arial"/>
                <a:ea typeface="Arial"/>
                <a:cs typeface="Arial"/>
                <a:sym typeface="Arial"/>
              </a:rPr>
              <a:t>The ISI was subsequently bought by Thomson Reuters and then by Clarivate analytics – and called now the Web of Science.</a:t>
            </a:r>
            <a:endParaRPr/>
          </a:p>
          <a:p>
            <a:pPr indent="0" lvl="0" marL="0" marR="0" rtl="0" algn="l">
              <a:lnSpc>
                <a:spcPct val="95000"/>
              </a:lnSpc>
              <a:spcBef>
                <a:spcPts val="0"/>
              </a:spcBef>
              <a:spcAft>
                <a:spcPts val="0"/>
              </a:spcAft>
              <a:buClr>
                <a:schemeClr val="dk1"/>
              </a:buClr>
              <a:buSzPts val="1800"/>
              <a:buFont typeface="Arial"/>
              <a:buNone/>
            </a:pPr>
            <a:r>
              <a:rPr lang="en-GB" sz="1800">
                <a:solidFill>
                  <a:schemeClr val="dk1"/>
                </a:solidFill>
                <a:latin typeface="Arial"/>
                <a:ea typeface="Arial"/>
                <a:cs typeface="Arial"/>
                <a:sym typeface="Arial"/>
              </a:rPr>
              <a:t>There are also new companies providing databases about scientific publications and citations (among others: Scopus, Dimensions, or even google scholar)</a:t>
            </a:r>
            <a:endParaRPr/>
          </a:p>
          <a:p>
            <a:pPr indent="0" lvl="0" marL="0" marR="0" rtl="0" algn="l">
              <a:lnSpc>
                <a:spcPct val="95000"/>
              </a:lnSpc>
              <a:spcBef>
                <a:spcPts val="0"/>
              </a:spcBef>
              <a:spcAft>
                <a:spcPts val="0"/>
              </a:spcAft>
              <a:buClr>
                <a:schemeClr val="accent4"/>
              </a:buClr>
              <a:buSzPts val="1800"/>
              <a:buFont typeface="Arial"/>
              <a:buNone/>
            </a:pPr>
            <a:r>
              <a:t/>
            </a:r>
            <a:endParaRPr sz="1800">
              <a:solidFill>
                <a:schemeClr val="accent4"/>
              </a:solidFill>
              <a:latin typeface="Arial"/>
              <a:ea typeface="Arial"/>
              <a:cs typeface="Arial"/>
              <a:sym typeface="Arial"/>
            </a:endParaRPr>
          </a:p>
        </p:txBody>
      </p:sp>
      <p:grpSp>
        <p:nvGrpSpPr>
          <p:cNvPr id="345" name="Google Shape;345;p15"/>
          <p:cNvGrpSpPr/>
          <p:nvPr/>
        </p:nvGrpSpPr>
        <p:grpSpPr>
          <a:xfrm>
            <a:off x="1144498" y="5146855"/>
            <a:ext cx="4132920" cy="586826"/>
            <a:chOff x="2282516" y="4037670"/>
            <a:chExt cx="4132920" cy="586826"/>
          </a:xfrm>
        </p:grpSpPr>
        <p:sp>
          <p:nvSpPr>
            <p:cNvPr id="346" name="Google Shape;346;p15"/>
            <p:cNvSpPr/>
            <p:nvPr/>
          </p:nvSpPr>
          <p:spPr>
            <a:xfrm>
              <a:off x="2282516" y="4037670"/>
              <a:ext cx="4132920" cy="5868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47" name="Google Shape;347;p15">
              <a:hlinkClick r:id="rId5"/>
            </p:cNvPr>
            <p:cNvPicPr preferRelativeResize="0"/>
            <p:nvPr/>
          </p:nvPicPr>
          <p:blipFill rotWithShape="1">
            <a:blip r:embed="rId6">
              <a:alphaModFix/>
            </a:blip>
            <a:srcRect b="0" l="0" r="0" t="0"/>
            <a:stretch/>
          </p:blipFill>
          <p:spPr>
            <a:xfrm>
              <a:off x="2691626" y="4083433"/>
              <a:ext cx="3314700" cy="495300"/>
            </a:xfrm>
            <a:prstGeom prst="rect">
              <a:avLst/>
            </a:prstGeom>
            <a:noFill/>
            <a:ln>
              <a:noFill/>
            </a:ln>
          </p:spPr>
        </p:pic>
      </p:grpSp>
      <p:pic>
        <p:nvPicPr>
          <p:cNvPr id="348" name="Google Shape;348;p15">
            <a:hlinkClick r:id="rId7"/>
          </p:cNvPr>
          <p:cNvPicPr preferRelativeResize="0"/>
          <p:nvPr/>
        </p:nvPicPr>
        <p:blipFill rotWithShape="1">
          <a:blip r:embed="rId8">
            <a:alphaModFix/>
          </a:blip>
          <a:srcRect b="0" l="0" r="0" t="0"/>
          <a:stretch/>
        </p:blipFill>
        <p:spPr>
          <a:xfrm>
            <a:off x="332492" y="3978594"/>
            <a:ext cx="3964967" cy="720030"/>
          </a:xfrm>
          <a:prstGeom prst="rect">
            <a:avLst/>
          </a:prstGeom>
          <a:noFill/>
          <a:ln>
            <a:noFill/>
          </a:ln>
        </p:spPr>
      </p:pic>
      <p:pic>
        <p:nvPicPr>
          <p:cNvPr id="349" name="Google Shape;349;p15"/>
          <p:cNvPicPr preferRelativeResize="0"/>
          <p:nvPr/>
        </p:nvPicPr>
        <p:blipFill rotWithShape="1">
          <a:blip r:embed="rId9">
            <a:alphaModFix/>
          </a:blip>
          <a:srcRect b="0" l="0" r="0" t="0"/>
          <a:stretch/>
        </p:blipFill>
        <p:spPr>
          <a:xfrm>
            <a:off x="6368043" y="5319664"/>
            <a:ext cx="1954981" cy="848117"/>
          </a:xfrm>
          <a:prstGeom prst="rect">
            <a:avLst/>
          </a:prstGeom>
          <a:noFill/>
          <a:ln>
            <a:noFill/>
          </a:ln>
        </p:spPr>
      </p:pic>
      <p:pic>
        <p:nvPicPr>
          <p:cNvPr id="350" name="Google Shape;350;p15">
            <a:hlinkClick r:id="rId10"/>
          </p:cNvPr>
          <p:cNvPicPr preferRelativeResize="0"/>
          <p:nvPr/>
        </p:nvPicPr>
        <p:blipFill rotWithShape="1">
          <a:blip r:embed="rId11">
            <a:alphaModFix/>
          </a:blip>
          <a:srcRect b="20280" l="0" r="0" t="22548"/>
          <a:stretch/>
        </p:blipFill>
        <p:spPr>
          <a:xfrm>
            <a:off x="5733936" y="3618579"/>
            <a:ext cx="2806700" cy="820470"/>
          </a:xfrm>
          <a:prstGeom prst="rect">
            <a:avLst/>
          </a:prstGeom>
          <a:noFill/>
          <a:ln>
            <a:noFill/>
          </a:ln>
        </p:spPr>
      </p:pic>
      <p:pic>
        <p:nvPicPr>
          <p:cNvPr id="351" name="Google Shape;351;p15"/>
          <p:cNvPicPr preferRelativeResize="0"/>
          <p:nvPr/>
        </p:nvPicPr>
        <p:blipFill rotWithShape="1">
          <a:blip r:embed="rId12">
            <a:alphaModFix/>
          </a:blip>
          <a:srcRect b="0" l="0" r="0" t="0"/>
          <a:stretch/>
        </p:blipFill>
        <p:spPr>
          <a:xfrm>
            <a:off x="2314975" y="3234248"/>
            <a:ext cx="3035300" cy="647700"/>
          </a:xfrm>
          <a:prstGeom prst="rect">
            <a:avLst/>
          </a:prstGeom>
          <a:noFill/>
          <a:ln>
            <a:noFill/>
          </a:ln>
        </p:spPr>
      </p:pic>
      <p:pic>
        <p:nvPicPr>
          <p:cNvPr id="352" name="Google Shape;352;p15"/>
          <p:cNvPicPr preferRelativeResize="0"/>
          <p:nvPr/>
        </p:nvPicPr>
        <p:blipFill rotWithShape="1">
          <a:blip r:embed="rId13">
            <a:alphaModFix/>
          </a:blip>
          <a:srcRect b="8116" l="3040" r="1949" t="18088"/>
          <a:stretch/>
        </p:blipFill>
        <p:spPr>
          <a:xfrm rot="-2379015">
            <a:off x="2882610" y="3345984"/>
            <a:ext cx="1697305" cy="3609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6"/>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Bibliometric databases</a:t>
            </a:r>
            <a:endParaRPr/>
          </a:p>
        </p:txBody>
      </p:sp>
      <p:sp>
        <p:nvSpPr>
          <p:cNvPr id="359" name="Google Shape;359;p16"/>
          <p:cNvSpPr txBox="1"/>
          <p:nvPr/>
        </p:nvSpPr>
        <p:spPr>
          <a:xfrm>
            <a:off x="618566" y="5260694"/>
            <a:ext cx="7503458" cy="721483"/>
          </a:xfrm>
          <a:prstGeom prst="rect">
            <a:avLst/>
          </a:prstGeom>
          <a:noFill/>
          <a:ln>
            <a:noFill/>
          </a:ln>
        </p:spPr>
        <p:txBody>
          <a:bodyPr anchorCtr="0" anchor="t" bIns="45700" lIns="91425" spcFirstLastPara="1" rIns="91425" wrap="square" tIns="45700">
            <a:noAutofit/>
          </a:bodyPr>
          <a:lstStyle/>
          <a:p>
            <a:pPr indent="0" lvl="0" marL="0" marR="0" rtl="0" algn="l">
              <a:lnSpc>
                <a:spcPct val="95000"/>
              </a:lnSpc>
              <a:spcBef>
                <a:spcPts val="0"/>
              </a:spcBef>
              <a:spcAft>
                <a:spcPts val="0"/>
              </a:spcAft>
              <a:buClr>
                <a:schemeClr val="dk1"/>
              </a:buClr>
              <a:buSzPts val="1600"/>
              <a:buFont typeface="Arial"/>
              <a:buNone/>
            </a:pPr>
            <a:r>
              <a:rPr lang="en-GB" sz="1600">
                <a:solidFill>
                  <a:schemeClr val="dk1"/>
                </a:solidFill>
                <a:latin typeface="Arial"/>
                <a:ea typeface="Arial"/>
                <a:cs typeface="Arial"/>
                <a:sym typeface="Arial"/>
              </a:rPr>
              <a:t>Bibliometric databases have may not index the same articles</a:t>
            </a:r>
            <a:endParaRPr/>
          </a:p>
          <a:p>
            <a:pPr indent="0" lvl="0" marL="0" marR="0" rtl="0" algn="just">
              <a:lnSpc>
                <a:spcPct val="95000"/>
              </a:lnSpc>
              <a:spcBef>
                <a:spcPts val="0"/>
              </a:spcBef>
              <a:spcAft>
                <a:spcPts val="0"/>
              </a:spcAft>
              <a:buClr>
                <a:schemeClr val="accent4"/>
              </a:buClr>
              <a:buSzPts val="1600"/>
              <a:buFont typeface="Arial"/>
              <a:buNone/>
            </a:pPr>
            <a:r>
              <a:t/>
            </a:r>
            <a:endParaRPr sz="1600">
              <a:solidFill>
                <a:schemeClr val="dk1"/>
              </a:solidFill>
              <a:latin typeface="Arial"/>
              <a:ea typeface="Arial"/>
              <a:cs typeface="Arial"/>
              <a:sym typeface="Arial"/>
            </a:endParaRPr>
          </a:p>
        </p:txBody>
      </p:sp>
      <p:sp>
        <p:nvSpPr>
          <p:cNvPr id="360" name="Google Shape;360;p16"/>
          <p:cNvSpPr txBox="1"/>
          <p:nvPr/>
        </p:nvSpPr>
        <p:spPr>
          <a:xfrm>
            <a:off x="2796988" y="4612341"/>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2"/>
              </a:solidFill>
              <a:latin typeface="Arial"/>
              <a:ea typeface="Arial"/>
              <a:cs typeface="Arial"/>
              <a:sym typeface="Arial"/>
            </a:endParaRPr>
          </a:p>
        </p:txBody>
      </p:sp>
      <p:sp>
        <p:nvSpPr>
          <p:cNvPr id="361" name="Google Shape;361;p16"/>
          <p:cNvSpPr txBox="1"/>
          <p:nvPr/>
        </p:nvSpPr>
        <p:spPr>
          <a:xfrm>
            <a:off x="287578" y="4714237"/>
            <a:ext cx="8423274" cy="360742"/>
          </a:xfrm>
          <a:prstGeom prst="rect">
            <a:avLst/>
          </a:prstGeom>
          <a:noFill/>
          <a:ln>
            <a:noFill/>
          </a:ln>
        </p:spPr>
        <p:txBody>
          <a:bodyPr anchorCtr="0" anchor="t" bIns="45700" lIns="91425" spcFirstLastPara="1" rIns="91425" wrap="square" tIns="45700">
            <a:noAutofit/>
          </a:bodyPr>
          <a:lstStyle/>
          <a:p>
            <a:pPr indent="0" lvl="0" marL="0" marR="0" rtl="0" algn="l">
              <a:lnSpc>
                <a:spcPct val="95000"/>
              </a:lnSpc>
              <a:spcBef>
                <a:spcPts val="0"/>
              </a:spcBef>
              <a:spcAft>
                <a:spcPts val="0"/>
              </a:spcAft>
              <a:buClr>
                <a:schemeClr val="dk1"/>
              </a:buClr>
              <a:buSzPts val="1600"/>
              <a:buFont typeface="Arial"/>
              <a:buNone/>
            </a:pPr>
            <a:r>
              <a:rPr lang="en-GB" sz="1600">
                <a:solidFill>
                  <a:schemeClr val="dk1"/>
                </a:solidFill>
                <a:latin typeface="Arial"/>
                <a:ea typeface="Arial"/>
                <a:cs typeface="Arial"/>
                <a:sym typeface="Arial"/>
              </a:rPr>
              <a:t>Comparison of articles indexed in each database between 1996-2017 (Visser et al. 2019)</a:t>
            </a:r>
            <a:endParaRPr/>
          </a:p>
          <a:p>
            <a:pPr indent="0" lvl="0" marL="0" marR="0" rtl="0" algn="just">
              <a:lnSpc>
                <a:spcPct val="95000"/>
              </a:lnSpc>
              <a:spcBef>
                <a:spcPts val="0"/>
              </a:spcBef>
              <a:spcAft>
                <a:spcPts val="0"/>
              </a:spcAft>
              <a:buClr>
                <a:schemeClr val="accent4"/>
              </a:buClr>
              <a:buSzPts val="1600"/>
              <a:buFont typeface="Arial"/>
              <a:buNone/>
            </a:pPr>
            <a:r>
              <a:t/>
            </a:r>
            <a:endParaRPr sz="1600">
              <a:solidFill>
                <a:schemeClr val="dk1"/>
              </a:solidFill>
              <a:latin typeface="Arial"/>
              <a:ea typeface="Arial"/>
              <a:cs typeface="Arial"/>
              <a:sym typeface="Arial"/>
            </a:endParaRPr>
          </a:p>
        </p:txBody>
      </p:sp>
      <p:pic>
        <p:nvPicPr>
          <p:cNvPr id="362" name="Google Shape;362;p16"/>
          <p:cNvPicPr preferRelativeResize="0"/>
          <p:nvPr>
            <p:ph idx="1" type="body"/>
          </p:nvPr>
        </p:nvPicPr>
        <p:blipFill rotWithShape="1">
          <a:blip r:embed="rId3">
            <a:alphaModFix/>
          </a:blip>
          <a:srcRect b="0" l="0" r="0" t="5540"/>
          <a:stretch/>
        </p:blipFill>
        <p:spPr>
          <a:xfrm>
            <a:off x="618566" y="1261640"/>
            <a:ext cx="8026180" cy="3242523"/>
          </a:xfrm>
          <a:prstGeom prst="rect">
            <a:avLst/>
          </a:prstGeom>
          <a:noFill/>
          <a:ln>
            <a:noFill/>
          </a:ln>
        </p:spPr>
      </p:pic>
      <p:pic>
        <p:nvPicPr>
          <p:cNvPr id="363" name="Google Shape;363;p16"/>
          <p:cNvPicPr preferRelativeResize="0"/>
          <p:nvPr/>
        </p:nvPicPr>
        <p:blipFill rotWithShape="1">
          <a:blip r:embed="rId4">
            <a:alphaModFix/>
          </a:blip>
          <a:srcRect b="8116" l="3040" r="1949" t="18088"/>
          <a:stretch/>
        </p:blipFill>
        <p:spPr>
          <a:xfrm rot="-2379015">
            <a:off x="5913829" y="2018503"/>
            <a:ext cx="2866139" cy="6094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7"/>
          <p:cNvSpPr txBox="1"/>
          <p:nvPr>
            <p:ph idx="1" type="body"/>
          </p:nvPr>
        </p:nvSpPr>
        <p:spPr>
          <a:xfrm>
            <a:off x="360363" y="1470025"/>
            <a:ext cx="8423275" cy="4164013"/>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2400"/>
              <a:buNone/>
            </a:pPr>
            <a:r>
              <a:rPr lang="en-GB" sz="2400"/>
              <a:t>These datasets have grown to include more and more fields:</a:t>
            </a:r>
            <a:endParaRPr/>
          </a:p>
          <a:p>
            <a:pPr indent="0" lvl="0" marL="0" rtl="0" algn="l">
              <a:lnSpc>
                <a:spcPct val="95000"/>
              </a:lnSpc>
              <a:spcBef>
                <a:spcPts val="0"/>
              </a:spcBef>
              <a:spcAft>
                <a:spcPts val="0"/>
              </a:spcAft>
              <a:buClr>
                <a:srgbClr val="32506E"/>
              </a:buClr>
              <a:buSzPts val="2000"/>
              <a:buNone/>
            </a:pPr>
            <a:r>
              <a:rPr lang="en-GB" sz="2000"/>
              <a:t>1) To add more data:</a:t>
            </a:r>
            <a:endParaRPr/>
          </a:p>
          <a:p>
            <a:pPr indent="-285750" lvl="0" marL="285750" rtl="0" algn="l">
              <a:lnSpc>
                <a:spcPct val="95000"/>
              </a:lnSpc>
              <a:spcBef>
                <a:spcPts val="0"/>
              </a:spcBef>
              <a:spcAft>
                <a:spcPts val="0"/>
              </a:spcAft>
              <a:buClr>
                <a:srgbClr val="32506E"/>
              </a:buClr>
              <a:buSzPts val="1800"/>
              <a:buFont typeface="Arial"/>
              <a:buChar char="•"/>
            </a:pPr>
            <a:r>
              <a:rPr lang="en-GB" sz="1800"/>
              <a:t>Add more journals over the years</a:t>
            </a:r>
            <a:endParaRPr/>
          </a:p>
          <a:p>
            <a:pPr indent="-285750" lvl="0" marL="285750" rtl="0" algn="l">
              <a:lnSpc>
                <a:spcPct val="95000"/>
              </a:lnSpc>
              <a:spcBef>
                <a:spcPts val="0"/>
              </a:spcBef>
              <a:spcAft>
                <a:spcPts val="0"/>
              </a:spcAft>
              <a:buClr>
                <a:srgbClr val="32506E"/>
              </a:buClr>
              <a:buSzPts val="1800"/>
              <a:buFont typeface="Arial"/>
              <a:buChar char="•"/>
            </a:pPr>
            <a:r>
              <a:rPr lang="en-GB" sz="1800"/>
              <a:t>Funding information have been added in the late 2000s (e.g. 2008 for the Web of Science)</a:t>
            </a:r>
            <a:endParaRPr/>
          </a:p>
          <a:p>
            <a:pPr indent="-171450" lvl="0" marL="285750" rtl="0" algn="l">
              <a:lnSpc>
                <a:spcPct val="95000"/>
              </a:lnSpc>
              <a:spcBef>
                <a:spcPts val="0"/>
              </a:spcBef>
              <a:spcAft>
                <a:spcPts val="0"/>
              </a:spcAft>
              <a:buClr>
                <a:srgbClr val="32506E"/>
              </a:buClr>
              <a:buSzPts val="1800"/>
              <a:buFont typeface="Arial"/>
              <a:buNone/>
            </a:pPr>
            <a:r>
              <a:t/>
            </a:r>
            <a:endParaRPr sz="1800"/>
          </a:p>
          <a:p>
            <a:pPr indent="0" lvl="0" marL="0" rtl="0" algn="l">
              <a:lnSpc>
                <a:spcPct val="95000"/>
              </a:lnSpc>
              <a:spcBef>
                <a:spcPts val="0"/>
              </a:spcBef>
              <a:spcAft>
                <a:spcPts val="0"/>
              </a:spcAft>
              <a:buClr>
                <a:srgbClr val="32506E"/>
              </a:buClr>
              <a:buSzPts val="2000"/>
              <a:buNone/>
            </a:pPr>
            <a:r>
              <a:rPr lang="en-GB" sz="2000"/>
              <a:t>2) To include a set of indicators </a:t>
            </a:r>
            <a:endParaRPr/>
          </a:p>
          <a:p>
            <a:pPr indent="0" lvl="0" marL="0" rtl="0" algn="l">
              <a:lnSpc>
                <a:spcPct val="95000"/>
              </a:lnSpc>
              <a:spcBef>
                <a:spcPts val="0"/>
              </a:spcBef>
              <a:spcAft>
                <a:spcPts val="0"/>
              </a:spcAft>
              <a:buClr>
                <a:srgbClr val="32506E"/>
              </a:buClr>
              <a:buSzPts val="1800"/>
              <a:buNone/>
            </a:pPr>
            <a:r>
              <a:rPr lang="en-GB" sz="1800"/>
              <a:t>(Journal Impact factor, Citation count, h-index …)</a:t>
            </a:r>
            <a:endParaRPr/>
          </a:p>
          <a:p>
            <a:pPr indent="0" lvl="0" marL="0" rtl="0" algn="l">
              <a:lnSpc>
                <a:spcPct val="95000"/>
              </a:lnSpc>
              <a:spcBef>
                <a:spcPts val="0"/>
              </a:spcBef>
              <a:spcAft>
                <a:spcPts val="0"/>
              </a:spcAft>
              <a:buClr>
                <a:srgbClr val="32506E"/>
              </a:buClr>
              <a:buSzPts val="1600"/>
              <a:buNone/>
            </a:pPr>
            <a:r>
              <a:t/>
            </a:r>
            <a:endParaRPr/>
          </a:p>
          <a:p>
            <a:pPr indent="-285750" lvl="0" marL="285750" rtl="0" algn="l">
              <a:lnSpc>
                <a:spcPct val="95000"/>
              </a:lnSpc>
              <a:spcBef>
                <a:spcPts val="0"/>
              </a:spcBef>
              <a:spcAft>
                <a:spcPts val="0"/>
              </a:spcAft>
              <a:buClr>
                <a:srgbClr val="32506E"/>
              </a:buClr>
              <a:buSzPts val="1800"/>
              <a:buFont typeface="Noto Sans Symbols"/>
              <a:buChar char="🡪"/>
            </a:pPr>
            <a:r>
              <a:rPr lang="en-GB" sz="1800"/>
              <a:t>There is an increasing link between datasets, so publications in one dataset can be matched in others. This is done through unique identifiers such as the doi (digital object identifier), WOS id, Pubmed id are available in a range of dataset so you can combine fields from specific datasets. </a:t>
            </a:r>
            <a:endParaRPr/>
          </a:p>
          <a:p>
            <a:pPr indent="-285750" lvl="0" marL="285750" rtl="0" algn="l">
              <a:lnSpc>
                <a:spcPct val="95000"/>
              </a:lnSpc>
              <a:spcBef>
                <a:spcPts val="0"/>
              </a:spcBef>
              <a:spcAft>
                <a:spcPts val="0"/>
              </a:spcAft>
              <a:buClr>
                <a:srgbClr val="32506E"/>
              </a:buClr>
              <a:buSzPts val="1800"/>
              <a:buFont typeface="Noto Sans Symbols"/>
              <a:buChar char="🡪"/>
            </a:pPr>
            <a:r>
              <a:rPr lang="en-GB" sz="1800"/>
              <a:t>Other Ids are now introduced: author id (ORCID classification), discussion of grant id etc. </a:t>
            </a:r>
            <a:endParaRPr sz="1800"/>
          </a:p>
          <a:p>
            <a:pPr indent="-184150" lvl="0" marL="285750" rtl="0" algn="l">
              <a:lnSpc>
                <a:spcPct val="95000"/>
              </a:lnSpc>
              <a:spcBef>
                <a:spcPts val="0"/>
              </a:spcBef>
              <a:spcAft>
                <a:spcPts val="0"/>
              </a:spcAft>
              <a:buClr>
                <a:srgbClr val="32506E"/>
              </a:buClr>
              <a:buSzPts val="1600"/>
              <a:buFont typeface="Arial"/>
              <a:buNone/>
            </a:pPr>
            <a:r>
              <a:t/>
            </a:r>
            <a:endParaRPr/>
          </a:p>
        </p:txBody>
      </p:sp>
      <p:sp>
        <p:nvSpPr>
          <p:cNvPr id="370" name="Google Shape;370;p17"/>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Bibliometric databases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18"/>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Bibliometric databases</a:t>
            </a:r>
            <a:endParaRPr/>
          </a:p>
        </p:txBody>
      </p:sp>
      <p:pic>
        <p:nvPicPr>
          <p:cNvPr id="377" name="Google Shape;377;p18"/>
          <p:cNvPicPr preferRelativeResize="0"/>
          <p:nvPr/>
        </p:nvPicPr>
        <p:blipFill rotWithShape="1">
          <a:blip r:embed="rId3">
            <a:alphaModFix/>
          </a:blip>
          <a:srcRect b="0" l="0" r="0" t="0"/>
          <a:stretch/>
        </p:blipFill>
        <p:spPr>
          <a:xfrm>
            <a:off x="4839271" y="1876389"/>
            <a:ext cx="4100512" cy="3351283"/>
          </a:xfrm>
          <a:prstGeom prst="rect">
            <a:avLst/>
          </a:prstGeom>
          <a:noFill/>
          <a:ln>
            <a:noFill/>
          </a:ln>
        </p:spPr>
      </p:pic>
      <p:sp>
        <p:nvSpPr>
          <p:cNvPr id="378" name="Google Shape;378;p18"/>
          <p:cNvSpPr txBox="1"/>
          <p:nvPr/>
        </p:nvSpPr>
        <p:spPr>
          <a:xfrm>
            <a:off x="477521" y="1541464"/>
            <a:ext cx="4094479" cy="424028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32506E"/>
              </a:buClr>
              <a:buSzPts val="2000"/>
              <a:buFont typeface="Arial"/>
              <a:buNone/>
            </a:pPr>
            <a:r>
              <a:rPr lang="en-GB" sz="2000">
                <a:solidFill>
                  <a:srgbClr val="32506E"/>
                </a:solidFill>
                <a:latin typeface="Arial"/>
                <a:ea typeface="Arial"/>
                <a:cs typeface="Arial"/>
                <a:sym typeface="Arial"/>
              </a:rPr>
              <a:t>How do I choose the right dataset?</a:t>
            </a:r>
            <a:endParaRPr/>
          </a:p>
          <a:p>
            <a:pPr indent="0" lvl="0" marL="0" marR="0" rtl="0" algn="l">
              <a:lnSpc>
                <a:spcPct val="95000"/>
              </a:lnSpc>
              <a:spcBef>
                <a:spcPts val="0"/>
              </a:spcBef>
              <a:spcAft>
                <a:spcPts val="0"/>
              </a:spcAft>
              <a:buClr>
                <a:srgbClr val="32506E"/>
              </a:buClr>
              <a:buSzPts val="1800"/>
              <a:buFont typeface="Arial"/>
              <a:buNone/>
            </a:pPr>
            <a:r>
              <a:rPr lang="en-GB" sz="1800">
                <a:solidFill>
                  <a:srgbClr val="32506E"/>
                </a:solidFill>
                <a:latin typeface="Arial"/>
                <a:ea typeface="Arial"/>
                <a:cs typeface="Arial"/>
                <a:sym typeface="Arial"/>
              </a:rPr>
              <a:t>Check the coverage:</a:t>
            </a:r>
            <a:endParaRPr/>
          </a:p>
          <a:p>
            <a:pPr indent="0" lvl="0" marL="0" marR="0" rtl="0" algn="l">
              <a:lnSpc>
                <a:spcPct val="95000"/>
              </a:lnSpc>
              <a:spcBef>
                <a:spcPts val="0"/>
              </a:spcBef>
              <a:spcAft>
                <a:spcPts val="0"/>
              </a:spcAft>
              <a:buClr>
                <a:srgbClr val="32506E"/>
              </a:buClr>
              <a:buSzPts val="800"/>
              <a:buFont typeface="Arial"/>
              <a:buNone/>
            </a:pPr>
            <a:r>
              <a:t/>
            </a:r>
            <a:endParaRPr sz="800">
              <a:solidFill>
                <a:srgbClr val="32506E"/>
              </a:solidFill>
              <a:latin typeface="Arial"/>
              <a:ea typeface="Arial"/>
              <a:cs typeface="Arial"/>
              <a:sym typeface="Arial"/>
            </a:endParaRPr>
          </a:p>
          <a:p>
            <a:pPr indent="-285750" lvl="0" marL="285750" marR="0" rtl="0" algn="l">
              <a:lnSpc>
                <a:spcPct val="95000"/>
              </a:lnSpc>
              <a:spcBef>
                <a:spcPts val="0"/>
              </a:spcBef>
              <a:spcAft>
                <a:spcPts val="0"/>
              </a:spcAft>
              <a:buClr>
                <a:srgbClr val="32506E"/>
              </a:buClr>
              <a:buSzPts val="1800"/>
              <a:buFont typeface="Arial"/>
              <a:buChar char="-"/>
            </a:pPr>
            <a:r>
              <a:rPr lang="en-GB" sz="1800">
                <a:solidFill>
                  <a:srgbClr val="32506E"/>
                </a:solidFill>
                <a:latin typeface="Arial"/>
                <a:ea typeface="Arial"/>
                <a:cs typeface="Arial"/>
                <a:sym typeface="Arial"/>
              </a:rPr>
              <a:t>Language (WoS / Scopus ... for English literature)</a:t>
            </a:r>
            <a:endParaRPr/>
          </a:p>
          <a:p>
            <a:pPr indent="-234950" lvl="0" marL="285750" marR="0" rtl="0" algn="l">
              <a:lnSpc>
                <a:spcPct val="95000"/>
              </a:lnSpc>
              <a:spcBef>
                <a:spcPts val="0"/>
              </a:spcBef>
              <a:spcAft>
                <a:spcPts val="0"/>
              </a:spcAft>
              <a:buClr>
                <a:srgbClr val="32506E"/>
              </a:buClr>
              <a:buSzPts val="800"/>
              <a:buFont typeface="Arial"/>
              <a:buNone/>
            </a:pPr>
            <a:r>
              <a:t/>
            </a:r>
            <a:endParaRPr sz="800">
              <a:solidFill>
                <a:srgbClr val="32506E"/>
              </a:solidFill>
              <a:latin typeface="Arial"/>
              <a:ea typeface="Arial"/>
              <a:cs typeface="Arial"/>
              <a:sym typeface="Arial"/>
            </a:endParaRPr>
          </a:p>
          <a:p>
            <a:pPr indent="-285750" lvl="0" marL="285750" marR="0" rtl="0" algn="l">
              <a:lnSpc>
                <a:spcPct val="95000"/>
              </a:lnSpc>
              <a:spcBef>
                <a:spcPts val="0"/>
              </a:spcBef>
              <a:spcAft>
                <a:spcPts val="0"/>
              </a:spcAft>
              <a:buClr>
                <a:srgbClr val="32506E"/>
              </a:buClr>
              <a:buSzPts val="1800"/>
              <a:buFont typeface="Arial"/>
              <a:buChar char="-"/>
            </a:pPr>
            <a:r>
              <a:rPr lang="en-GB" sz="1800">
                <a:solidFill>
                  <a:srgbClr val="32506E"/>
                </a:solidFill>
                <a:latin typeface="Arial"/>
                <a:ea typeface="Arial"/>
                <a:cs typeface="Arial"/>
                <a:sym typeface="Arial"/>
              </a:rPr>
              <a:t>Disciplines (WoS for Science, Scopus for Social Sciences, Pubmed for medical Sciences, CAB for agriculture). </a:t>
            </a:r>
            <a:endParaRPr/>
          </a:p>
          <a:p>
            <a:pPr indent="-234950" lvl="0" marL="285750" marR="0" rtl="0" algn="l">
              <a:lnSpc>
                <a:spcPct val="95000"/>
              </a:lnSpc>
              <a:spcBef>
                <a:spcPts val="0"/>
              </a:spcBef>
              <a:spcAft>
                <a:spcPts val="0"/>
              </a:spcAft>
              <a:buClr>
                <a:srgbClr val="32506E"/>
              </a:buClr>
              <a:buSzPts val="800"/>
              <a:buFont typeface="Arial"/>
              <a:buNone/>
            </a:pPr>
            <a:r>
              <a:t/>
            </a:r>
            <a:endParaRPr sz="800">
              <a:solidFill>
                <a:srgbClr val="32506E"/>
              </a:solidFill>
              <a:latin typeface="Arial"/>
              <a:ea typeface="Arial"/>
              <a:cs typeface="Arial"/>
              <a:sym typeface="Arial"/>
            </a:endParaRPr>
          </a:p>
          <a:p>
            <a:pPr indent="-285750" lvl="0" marL="285750" marR="0" rtl="0" algn="l">
              <a:lnSpc>
                <a:spcPct val="95000"/>
              </a:lnSpc>
              <a:spcBef>
                <a:spcPts val="0"/>
              </a:spcBef>
              <a:spcAft>
                <a:spcPts val="0"/>
              </a:spcAft>
              <a:buClr>
                <a:srgbClr val="32506E"/>
              </a:buClr>
              <a:buSzPts val="1800"/>
              <a:buFont typeface="Arial"/>
              <a:buChar char="-"/>
            </a:pPr>
            <a:r>
              <a:rPr lang="en-GB" sz="1800">
                <a:solidFill>
                  <a:srgbClr val="32506E"/>
                </a:solidFill>
                <a:latin typeface="Arial"/>
                <a:ea typeface="Arial"/>
                <a:cs typeface="Arial"/>
                <a:sym typeface="Arial"/>
              </a:rPr>
              <a:t>Classification:</a:t>
            </a:r>
            <a:endParaRPr/>
          </a:p>
          <a:p>
            <a:pPr indent="-314325" lvl="0" marL="846138" marR="0" rtl="0" algn="l">
              <a:lnSpc>
                <a:spcPct val="95000"/>
              </a:lnSpc>
              <a:spcBef>
                <a:spcPts val="0"/>
              </a:spcBef>
              <a:spcAft>
                <a:spcPts val="0"/>
              </a:spcAft>
              <a:buClr>
                <a:srgbClr val="32506E"/>
              </a:buClr>
              <a:buSzPts val="1600"/>
              <a:buFont typeface="Arial"/>
              <a:buChar char="•"/>
            </a:pPr>
            <a:r>
              <a:rPr lang="en-GB" sz="1600">
                <a:solidFill>
                  <a:srgbClr val="32506E"/>
                </a:solidFill>
                <a:latin typeface="Arial"/>
                <a:ea typeface="Arial"/>
                <a:cs typeface="Arial"/>
                <a:sym typeface="Arial"/>
              </a:rPr>
              <a:t>Pubmed (expert classification)</a:t>
            </a:r>
            <a:endParaRPr/>
          </a:p>
          <a:p>
            <a:pPr indent="-314325" lvl="0" marL="846138" marR="0" rtl="0" algn="l">
              <a:lnSpc>
                <a:spcPct val="95000"/>
              </a:lnSpc>
              <a:spcBef>
                <a:spcPts val="0"/>
              </a:spcBef>
              <a:spcAft>
                <a:spcPts val="0"/>
              </a:spcAft>
              <a:buClr>
                <a:srgbClr val="32506E"/>
              </a:buClr>
              <a:buSzPts val="1600"/>
              <a:buFont typeface="Arial"/>
              <a:buChar char="•"/>
            </a:pPr>
            <a:r>
              <a:rPr lang="en-GB" sz="1600">
                <a:solidFill>
                  <a:srgbClr val="32506E"/>
                </a:solidFill>
                <a:latin typeface="Arial"/>
                <a:ea typeface="Arial"/>
                <a:cs typeface="Arial"/>
                <a:sym typeface="Arial"/>
              </a:rPr>
              <a:t>WoS categories</a:t>
            </a:r>
            <a:endParaRPr/>
          </a:p>
          <a:p>
            <a:pPr indent="0" lvl="0" marL="0" marR="0" rtl="0" algn="l">
              <a:lnSpc>
                <a:spcPct val="95000"/>
              </a:lnSpc>
              <a:spcBef>
                <a:spcPts val="0"/>
              </a:spcBef>
              <a:spcAft>
                <a:spcPts val="0"/>
              </a:spcAft>
              <a:buClr>
                <a:srgbClr val="32506E"/>
              </a:buClr>
              <a:buSzPts val="800"/>
              <a:buFont typeface="Arial"/>
              <a:buNone/>
            </a:pPr>
            <a:r>
              <a:t/>
            </a:r>
            <a:endParaRPr sz="800">
              <a:solidFill>
                <a:srgbClr val="32506E"/>
              </a:solidFill>
              <a:latin typeface="Arial"/>
              <a:ea typeface="Arial"/>
              <a:cs typeface="Arial"/>
              <a:sym typeface="Arial"/>
            </a:endParaRPr>
          </a:p>
          <a:p>
            <a:pPr indent="-285750" lvl="0" marL="285750" marR="0" rtl="0" algn="l">
              <a:lnSpc>
                <a:spcPct val="95000"/>
              </a:lnSpc>
              <a:spcBef>
                <a:spcPts val="0"/>
              </a:spcBef>
              <a:spcAft>
                <a:spcPts val="0"/>
              </a:spcAft>
              <a:buClr>
                <a:srgbClr val="32506E"/>
              </a:buClr>
              <a:buSzPts val="1800"/>
              <a:buFont typeface="Arial"/>
              <a:buChar char="-"/>
            </a:pPr>
            <a:r>
              <a:rPr lang="en-GB" sz="1800">
                <a:solidFill>
                  <a:srgbClr val="32506E"/>
                </a:solidFill>
                <a:latin typeface="Arial"/>
                <a:ea typeface="Arial"/>
                <a:cs typeface="Arial"/>
                <a:sym typeface="Arial"/>
              </a:rPr>
              <a:t>Meta-data:</a:t>
            </a:r>
            <a:endParaRPr/>
          </a:p>
          <a:p>
            <a:pPr indent="-290513" lvl="0" marL="846138" marR="0" rtl="0" algn="l">
              <a:lnSpc>
                <a:spcPct val="95000"/>
              </a:lnSpc>
              <a:spcBef>
                <a:spcPts val="0"/>
              </a:spcBef>
              <a:spcAft>
                <a:spcPts val="0"/>
              </a:spcAft>
              <a:buClr>
                <a:srgbClr val="32506E"/>
              </a:buClr>
              <a:buSzPts val="1600"/>
              <a:buFont typeface="Arial"/>
              <a:buChar char="•"/>
            </a:pPr>
            <a:r>
              <a:rPr lang="en-GB" sz="1600">
                <a:solidFill>
                  <a:srgbClr val="32506E"/>
                </a:solidFill>
                <a:latin typeface="Arial"/>
                <a:ea typeface="Arial"/>
                <a:cs typeface="Arial"/>
                <a:sym typeface="Arial"/>
              </a:rPr>
              <a:t>Authors (WoS, Scopus)</a:t>
            </a:r>
            <a:endParaRPr/>
          </a:p>
          <a:p>
            <a:pPr indent="-290513" lvl="0" marL="846138" marR="0" rtl="0" algn="l">
              <a:lnSpc>
                <a:spcPct val="95000"/>
              </a:lnSpc>
              <a:spcBef>
                <a:spcPts val="0"/>
              </a:spcBef>
              <a:spcAft>
                <a:spcPts val="0"/>
              </a:spcAft>
              <a:buClr>
                <a:srgbClr val="32506E"/>
              </a:buClr>
              <a:buSzPts val="1600"/>
              <a:buFont typeface="Arial"/>
              <a:buChar char="•"/>
            </a:pPr>
            <a:r>
              <a:rPr lang="en-GB" sz="1600">
                <a:solidFill>
                  <a:srgbClr val="32506E"/>
                </a:solidFill>
                <a:latin typeface="Arial"/>
                <a:ea typeface="Arial"/>
                <a:cs typeface="Arial"/>
                <a:sym typeface="Arial"/>
              </a:rPr>
              <a:t>Citations (WoS, then scopus)</a:t>
            </a:r>
            <a:endParaRPr/>
          </a:p>
          <a:p>
            <a:pPr indent="0" lvl="0" marL="11113" marR="0" rtl="0" algn="l">
              <a:lnSpc>
                <a:spcPct val="95000"/>
              </a:lnSpc>
              <a:spcBef>
                <a:spcPts val="0"/>
              </a:spcBef>
              <a:spcAft>
                <a:spcPts val="0"/>
              </a:spcAft>
              <a:buClr>
                <a:srgbClr val="32506E"/>
              </a:buClr>
              <a:buSzPts val="1600"/>
              <a:buFont typeface="Arial"/>
              <a:buNone/>
            </a:pPr>
            <a:r>
              <a:rPr lang="en-GB" sz="1600">
                <a:solidFill>
                  <a:srgbClr val="32506E"/>
                </a:solidFill>
                <a:latin typeface="Arial"/>
                <a:ea typeface="Arial"/>
                <a:cs typeface="Arial"/>
                <a:sym typeface="Arial"/>
              </a:rPr>
              <a:t>- Free to use? (Dimensions, Microsoft academic). </a:t>
            </a:r>
            <a:endParaRPr/>
          </a:p>
          <a:p>
            <a:pPr indent="-201612" lvl="0" marL="846138" marR="0" rtl="0" algn="l">
              <a:lnSpc>
                <a:spcPct val="95000"/>
              </a:lnSpc>
              <a:spcBef>
                <a:spcPts val="0"/>
              </a:spcBef>
              <a:spcAft>
                <a:spcPts val="0"/>
              </a:spcAft>
              <a:buClr>
                <a:srgbClr val="32506E"/>
              </a:buClr>
              <a:buSzPts val="1400"/>
              <a:buFont typeface="Arial"/>
              <a:buNone/>
            </a:pPr>
            <a:r>
              <a:t/>
            </a:r>
            <a:endParaRPr sz="1400">
              <a:solidFill>
                <a:srgbClr val="32506E"/>
              </a:solidFill>
              <a:latin typeface="Arial"/>
              <a:ea typeface="Arial"/>
              <a:cs typeface="Arial"/>
              <a:sym typeface="Arial"/>
            </a:endParaRPr>
          </a:p>
          <a:p>
            <a:pPr indent="-184150" lvl="0" marL="285750" marR="0" rtl="0" algn="l">
              <a:lnSpc>
                <a:spcPct val="95000"/>
              </a:lnSpc>
              <a:spcBef>
                <a:spcPts val="0"/>
              </a:spcBef>
              <a:spcAft>
                <a:spcPts val="0"/>
              </a:spcAft>
              <a:buClr>
                <a:srgbClr val="32506E"/>
              </a:buClr>
              <a:buSzPts val="1600"/>
              <a:buFont typeface="Arial"/>
              <a:buNone/>
            </a:pPr>
            <a:r>
              <a:t/>
            </a:r>
            <a:endParaRPr sz="1600">
              <a:solidFill>
                <a:srgbClr val="32506E"/>
              </a:solidFill>
              <a:latin typeface="Arial"/>
              <a:ea typeface="Arial"/>
              <a:cs typeface="Arial"/>
              <a:sym typeface="Arial"/>
            </a:endParaRPr>
          </a:p>
          <a:p>
            <a:pPr indent="0" lvl="0" marL="0" marR="0" rtl="0" algn="l">
              <a:lnSpc>
                <a:spcPct val="95000"/>
              </a:lnSpc>
              <a:spcBef>
                <a:spcPts val="0"/>
              </a:spcBef>
              <a:spcAft>
                <a:spcPts val="0"/>
              </a:spcAft>
              <a:buClr>
                <a:srgbClr val="32506E"/>
              </a:buClr>
              <a:buSzPts val="1600"/>
              <a:buFont typeface="Arial"/>
              <a:buNone/>
            </a:pPr>
            <a:r>
              <a:t/>
            </a:r>
            <a:endParaRPr sz="1600">
              <a:solidFill>
                <a:srgbClr val="32506E"/>
              </a:solidFill>
              <a:latin typeface="Arial"/>
              <a:ea typeface="Arial"/>
              <a:cs typeface="Arial"/>
              <a:sym typeface="Arial"/>
            </a:endParaRPr>
          </a:p>
          <a:p>
            <a:pPr indent="-184150" lvl="0" marL="285750" marR="0" rtl="0" algn="l">
              <a:lnSpc>
                <a:spcPct val="95000"/>
              </a:lnSpc>
              <a:spcBef>
                <a:spcPts val="0"/>
              </a:spcBef>
              <a:spcAft>
                <a:spcPts val="0"/>
              </a:spcAft>
              <a:buClr>
                <a:srgbClr val="32506E"/>
              </a:buClr>
              <a:buSzPts val="1600"/>
              <a:buFont typeface="Arial"/>
              <a:buNone/>
            </a:pPr>
            <a:r>
              <a:t/>
            </a:r>
            <a:endParaRPr sz="1600">
              <a:solidFill>
                <a:srgbClr val="32506E"/>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6"/>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Agenda and Learning Objectives</a:t>
            </a:r>
            <a:endParaRPr/>
          </a:p>
        </p:txBody>
      </p:sp>
      <p:sp>
        <p:nvSpPr>
          <p:cNvPr id="171" name="Google Shape;171;p6"/>
          <p:cNvSpPr txBox="1"/>
          <p:nvPr>
            <p:ph idx="1" type="subTitle"/>
          </p:nvPr>
        </p:nvSpPr>
        <p:spPr>
          <a:xfrm>
            <a:off x="273950" y="2448000"/>
            <a:ext cx="3753300" cy="2340000"/>
          </a:xfrm>
          <a:prstGeom prst="rect">
            <a:avLst/>
          </a:prstGeom>
          <a:noFill/>
          <a:ln>
            <a:noFill/>
          </a:ln>
        </p:spPr>
        <p:txBody>
          <a:bodyPr anchorCtr="0" anchor="ctr" bIns="0" lIns="0" spcFirstLastPara="1" rIns="0" wrap="square" tIns="0">
            <a:noAutofit/>
          </a:bodyPr>
          <a:lstStyle/>
          <a:p>
            <a:pPr indent="0" lvl="0" marL="0" rtl="0" algn="ctr">
              <a:lnSpc>
                <a:spcPct val="95000"/>
              </a:lnSpc>
              <a:spcBef>
                <a:spcPts val="0"/>
              </a:spcBef>
              <a:spcAft>
                <a:spcPts val="0"/>
              </a:spcAft>
              <a:buClr>
                <a:srgbClr val="32506E"/>
              </a:buClr>
              <a:buSzPts val="2400"/>
              <a:buNone/>
            </a:pPr>
            <a:r>
              <a:t/>
            </a:r>
            <a:endParaRPr/>
          </a:p>
          <a:p>
            <a:pPr indent="0" lvl="0" marL="0" rtl="0" algn="l">
              <a:lnSpc>
                <a:spcPct val="95000"/>
              </a:lnSpc>
              <a:spcBef>
                <a:spcPts val="0"/>
              </a:spcBef>
              <a:spcAft>
                <a:spcPts val="0"/>
              </a:spcAft>
              <a:buClr>
                <a:srgbClr val="32506E"/>
              </a:buClr>
              <a:buSzPts val="2400"/>
              <a:buNone/>
            </a:pPr>
            <a:r>
              <a:rPr lang="en-GB"/>
              <a:t>Let’s focus on the main sources:</a:t>
            </a:r>
            <a:endParaRPr/>
          </a:p>
          <a:p>
            <a:pPr indent="0" lvl="0" marL="0" rtl="0" algn="ctr">
              <a:lnSpc>
                <a:spcPct val="95000"/>
              </a:lnSpc>
              <a:spcBef>
                <a:spcPts val="0"/>
              </a:spcBef>
              <a:spcAft>
                <a:spcPts val="0"/>
              </a:spcAft>
              <a:buClr>
                <a:srgbClr val="32506E"/>
              </a:buClr>
              <a:buSzPts val="2400"/>
              <a:buNone/>
            </a:pPr>
            <a:r>
              <a:t/>
            </a:r>
            <a:endParaRPr/>
          </a:p>
          <a:p>
            <a:pPr indent="-457200" lvl="0" marL="457200" rtl="0" algn="ctr">
              <a:lnSpc>
                <a:spcPct val="95000"/>
              </a:lnSpc>
              <a:spcBef>
                <a:spcPts val="0"/>
              </a:spcBef>
              <a:spcAft>
                <a:spcPts val="0"/>
              </a:spcAft>
              <a:buClr>
                <a:srgbClr val="32506E"/>
              </a:buClr>
              <a:buSzPts val="2400"/>
              <a:buAutoNum type="arabicParenR"/>
            </a:pPr>
            <a:r>
              <a:rPr b="1" lang="en-GB"/>
              <a:t>Science</a:t>
            </a:r>
            <a:endParaRPr/>
          </a:p>
          <a:p>
            <a:pPr indent="-393700" lvl="0" marL="457200" rtl="0" algn="ctr">
              <a:lnSpc>
                <a:spcPct val="95000"/>
              </a:lnSpc>
              <a:spcBef>
                <a:spcPts val="0"/>
              </a:spcBef>
              <a:spcAft>
                <a:spcPts val="0"/>
              </a:spcAft>
              <a:buClr>
                <a:srgbClr val="32506E"/>
              </a:buClr>
              <a:buSzPts val="1000"/>
              <a:buNone/>
            </a:pPr>
            <a:r>
              <a:t/>
            </a:r>
            <a:endParaRPr sz="1000"/>
          </a:p>
          <a:p>
            <a:pPr indent="0" lvl="0" marL="0" rtl="0" algn="ctr">
              <a:lnSpc>
                <a:spcPct val="95000"/>
              </a:lnSpc>
              <a:spcBef>
                <a:spcPts val="0"/>
              </a:spcBef>
              <a:spcAft>
                <a:spcPts val="0"/>
              </a:spcAft>
              <a:buClr>
                <a:srgbClr val="32506E"/>
              </a:buClr>
              <a:buSzPts val="2100"/>
              <a:buNone/>
            </a:pPr>
            <a:r>
              <a:rPr lang="en-GB" sz="2100"/>
              <a:t>The use of scientific publications to study Science. </a:t>
            </a:r>
            <a:endParaRPr/>
          </a:p>
          <a:p>
            <a:pPr indent="0" lvl="0" marL="0" rtl="0" algn="ctr">
              <a:lnSpc>
                <a:spcPct val="95000"/>
              </a:lnSpc>
              <a:spcBef>
                <a:spcPts val="0"/>
              </a:spcBef>
              <a:spcAft>
                <a:spcPts val="0"/>
              </a:spcAft>
              <a:buClr>
                <a:srgbClr val="32506E"/>
              </a:buClr>
              <a:buSzPts val="2000"/>
              <a:buNone/>
            </a:pPr>
            <a:r>
              <a:t/>
            </a:r>
            <a:endParaRPr sz="2000"/>
          </a:p>
          <a:p>
            <a:pPr indent="-457200" lvl="0" marL="457200" rtl="0" algn="ctr">
              <a:lnSpc>
                <a:spcPct val="95000"/>
              </a:lnSpc>
              <a:spcBef>
                <a:spcPts val="0"/>
              </a:spcBef>
              <a:spcAft>
                <a:spcPts val="0"/>
              </a:spcAft>
              <a:buClr>
                <a:srgbClr val="32506E"/>
              </a:buClr>
              <a:buSzPts val="2400"/>
              <a:buFont typeface="Georgia"/>
              <a:buAutoNum type="arabicParenR" startAt="2"/>
            </a:pPr>
            <a:r>
              <a:rPr b="1" lang="en-GB"/>
              <a:t>Technology and Innovation</a:t>
            </a:r>
            <a:endParaRPr/>
          </a:p>
          <a:p>
            <a:pPr indent="-393700" lvl="0" marL="457200" rtl="0" algn="ctr">
              <a:lnSpc>
                <a:spcPct val="95000"/>
              </a:lnSpc>
              <a:spcBef>
                <a:spcPts val="0"/>
              </a:spcBef>
              <a:spcAft>
                <a:spcPts val="0"/>
              </a:spcAft>
              <a:buClr>
                <a:srgbClr val="32506E"/>
              </a:buClr>
              <a:buSzPts val="1000"/>
              <a:buFont typeface="Georgia"/>
              <a:buNone/>
            </a:pPr>
            <a:r>
              <a:t/>
            </a:r>
            <a:endParaRPr sz="1000"/>
          </a:p>
          <a:p>
            <a:pPr indent="0" lvl="0" marL="0" rtl="0" algn="ctr">
              <a:lnSpc>
                <a:spcPct val="95000"/>
              </a:lnSpc>
              <a:spcBef>
                <a:spcPts val="0"/>
              </a:spcBef>
              <a:spcAft>
                <a:spcPts val="0"/>
              </a:spcAft>
              <a:buClr>
                <a:srgbClr val="32506E"/>
              </a:buClr>
              <a:buSzPts val="2100"/>
              <a:buNone/>
            </a:pPr>
            <a:r>
              <a:rPr lang="en-GB" sz="2100"/>
              <a:t>The use of patents to study technology as artefacts.</a:t>
            </a:r>
            <a:endParaRPr/>
          </a:p>
          <a:p>
            <a:pPr indent="0" lvl="0" marL="0" rtl="0" algn="ctr">
              <a:lnSpc>
                <a:spcPct val="95000"/>
              </a:lnSpc>
              <a:spcBef>
                <a:spcPts val="0"/>
              </a:spcBef>
              <a:spcAft>
                <a:spcPts val="0"/>
              </a:spcAft>
              <a:buClr>
                <a:srgbClr val="32506E"/>
              </a:buClr>
              <a:buSzPts val="2100"/>
              <a:buNone/>
            </a:pPr>
            <a:r>
              <a:t/>
            </a:r>
            <a:endParaRPr sz="2100"/>
          </a:p>
        </p:txBody>
      </p:sp>
      <p:sp>
        <p:nvSpPr>
          <p:cNvPr id="172" name="Google Shape;172;p6"/>
          <p:cNvSpPr txBox="1"/>
          <p:nvPr>
            <p:ph idx="1" type="subTitle"/>
          </p:nvPr>
        </p:nvSpPr>
        <p:spPr>
          <a:xfrm>
            <a:off x="4900950" y="2448000"/>
            <a:ext cx="3753300" cy="2340000"/>
          </a:xfrm>
          <a:prstGeom prst="rect">
            <a:avLst/>
          </a:prstGeom>
          <a:noFill/>
          <a:ln>
            <a:noFill/>
          </a:ln>
        </p:spPr>
        <p:txBody>
          <a:bodyPr anchorCtr="0" anchor="ctr" bIns="0" lIns="0" spcFirstLastPara="1" rIns="0" wrap="square" tIns="0">
            <a:noAutofit/>
          </a:bodyPr>
          <a:lstStyle/>
          <a:p>
            <a:pPr indent="0" lvl="0" marL="0" rtl="0" algn="ctr">
              <a:lnSpc>
                <a:spcPct val="95000"/>
              </a:lnSpc>
              <a:spcBef>
                <a:spcPts val="0"/>
              </a:spcBef>
              <a:spcAft>
                <a:spcPts val="0"/>
              </a:spcAft>
              <a:buClr>
                <a:srgbClr val="32506E"/>
              </a:buClr>
              <a:buSzPts val="2400"/>
              <a:buNone/>
            </a:pPr>
            <a:r>
              <a:t/>
            </a:r>
            <a:endParaRPr sz="1900"/>
          </a:p>
          <a:p>
            <a:pPr indent="0" lvl="0" marL="0" rtl="0" algn="l">
              <a:lnSpc>
                <a:spcPct val="95000"/>
              </a:lnSpc>
              <a:spcBef>
                <a:spcPts val="0"/>
              </a:spcBef>
              <a:spcAft>
                <a:spcPts val="0"/>
              </a:spcAft>
              <a:buClr>
                <a:srgbClr val="32506E"/>
              </a:buClr>
              <a:buSzPts val="2400"/>
              <a:buNone/>
            </a:pPr>
            <a:r>
              <a:rPr lang="en-GB" sz="1900"/>
              <a:t>By the end of today you will be able to understand and apply:</a:t>
            </a:r>
            <a:endParaRPr sz="1900"/>
          </a:p>
          <a:p>
            <a:pPr indent="0" lvl="0" marL="0" rtl="0" algn="ctr">
              <a:lnSpc>
                <a:spcPct val="95000"/>
              </a:lnSpc>
              <a:spcBef>
                <a:spcPts val="0"/>
              </a:spcBef>
              <a:spcAft>
                <a:spcPts val="0"/>
              </a:spcAft>
              <a:buClr>
                <a:srgbClr val="32506E"/>
              </a:buClr>
              <a:buSzPts val="2400"/>
              <a:buNone/>
            </a:pPr>
            <a:r>
              <a:t/>
            </a:r>
            <a:endParaRPr sz="1900"/>
          </a:p>
          <a:p>
            <a:pPr indent="-425450" lvl="0" marL="457200" rtl="0" algn="ctr">
              <a:lnSpc>
                <a:spcPct val="95000"/>
              </a:lnSpc>
              <a:spcBef>
                <a:spcPts val="0"/>
              </a:spcBef>
              <a:spcAft>
                <a:spcPts val="0"/>
              </a:spcAft>
              <a:buClr>
                <a:srgbClr val="32506E"/>
              </a:buClr>
              <a:buSzPts val="1900"/>
              <a:buAutoNum type="arabicParenR"/>
            </a:pPr>
            <a:r>
              <a:rPr b="1" lang="en-GB" sz="1900"/>
              <a:t>Science</a:t>
            </a:r>
            <a:endParaRPr sz="1900"/>
          </a:p>
          <a:p>
            <a:pPr indent="-393700" lvl="0" marL="457200" rtl="0" algn="ctr">
              <a:lnSpc>
                <a:spcPct val="95000"/>
              </a:lnSpc>
              <a:spcBef>
                <a:spcPts val="0"/>
              </a:spcBef>
              <a:spcAft>
                <a:spcPts val="0"/>
              </a:spcAft>
              <a:buClr>
                <a:srgbClr val="32506E"/>
              </a:buClr>
              <a:buSzPts val="1000"/>
              <a:buNone/>
            </a:pPr>
            <a:r>
              <a:t/>
            </a:r>
            <a:endParaRPr sz="500"/>
          </a:p>
          <a:p>
            <a:pPr indent="0" lvl="0" marL="0" rtl="0" algn="ctr">
              <a:lnSpc>
                <a:spcPct val="95000"/>
              </a:lnSpc>
              <a:spcBef>
                <a:spcPts val="0"/>
              </a:spcBef>
              <a:spcAft>
                <a:spcPts val="0"/>
              </a:spcAft>
              <a:buClr>
                <a:srgbClr val="32506E"/>
              </a:buClr>
              <a:buSzPts val="2100"/>
              <a:buNone/>
            </a:pPr>
            <a:r>
              <a:rPr lang="en-GB" sz="1600"/>
              <a:t>How </a:t>
            </a:r>
            <a:r>
              <a:rPr lang="en-GB" sz="1600"/>
              <a:t>scientific publications can be used to study Science. </a:t>
            </a:r>
            <a:endParaRPr sz="1900"/>
          </a:p>
          <a:p>
            <a:pPr indent="0" lvl="0" marL="0" rtl="0" algn="ctr">
              <a:lnSpc>
                <a:spcPct val="95000"/>
              </a:lnSpc>
              <a:spcBef>
                <a:spcPts val="0"/>
              </a:spcBef>
              <a:spcAft>
                <a:spcPts val="0"/>
              </a:spcAft>
              <a:buClr>
                <a:srgbClr val="32506E"/>
              </a:buClr>
              <a:buSzPts val="2000"/>
              <a:buNone/>
            </a:pPr>
            <a:r>
              <a:t/>
            </a:r>
            <a:endParaRPr sz="1500"/>
          </a:p>
          <a:p>
            <a:pPr indent="-425450" lvl="0" marL="457200" rtl="0" algn="ctr">
              <a:lnSpc>
                <a:spcPct val="95000"/>
              </a:lnSpc>
              <a:spcBef>
                <a:spcPts val="0"/>
              </a:spcBef>
              <a:spcAft>
                <a:spcPts val="0"/>
              </a:spcAft>
              <a:buClr>
                <a:srgbClr val="32506E"/>
              </a:buClr>
              <a:buSzPts val="1900"/>
              <a:buFont typeface="Georgia"/>
              <a:buAutoNum type="arabicParenR" startAt="2"/>
            </a:pPr>
            <a:r>
              <a:rPr b="1" lang="en-GB" sz="1900"/>
              <a:t>Technology and Innovation</a:t>
            </a:r>
            <a:endParaRPr sz="1900"/>
          </a:p>
          <a:p>
            <a:pPr indent="-393700" lvl="0" marL="457200" rtl="0" algn="ctr">
              <a:lnSpc>
                <a:spcPct val="95000"/>
              </a:lnSpc>
              <a:spcBef>
                <a:spcPts val="0"/>
              </a:spcBef>
              <a:spcAft>
                <a:spcPts val="0"/>
              </a:spcAft>
              <a:buClr>
                <a:srgbClr val="32506E"/>
              </a:buClr>
              <a:buSzPts val="1000"/>
              <a:buFont typeface="Georgia"/>
              <a:buNone/>
            </a:pPr>
            <a:r>
              <a:t/>
            </a:r>
            <a:endParaRPr sz="500"/>
          </a:p>
          <a:p>
            <a:pPr indent="0" lvl="0" marL="0" rtl="0" algn="ctr">
              <a:lnSpc>
                <a:spcPct val="95000"/>
              </a:lnSpc>
              <a:spcBef>
                <a:spcPts val="0"/>
              </a:spcBef>
              <a:spcAft>
                <a:spcPts val="0"/>
              </a:spcAft>
              <a:buClr>
                <a:srgbClr val="32506E"/>
              </a:buClr>
              <a:buSzPts val="2100"/>
              <a:buNone/>
            </a:pPr>
            <a:r>
              <a:rPr lang="en-GB" sz="1600"/>
              <a:t>How </a:t>
            </a:r>
            <a:r>
              <a:rPr lang="en-GB" sz="1600"/>
              <a:t>patents can be used to study technology as artefacts.</a:t>
            </a:r>
            <a:endParaRPr sz="1600"/>
          </a:p>
          <a:p>
            <a:pPr indent="0" lvl="0" marL="0" rtl="0" algn="ctr">
              <a:lnSpc>
                <a:spcPct val="95000"/>
              </a:lnSpc>
              <a:spcBef>
                <a:spcPts val="0"/>
              </a:spcBef>
              <a:spcAft>
                <a:spcPts val="0"/>
              </a:spcAft>
              <a:buClr>
                <a:srgbClr val="32506E"/>
              </a:buClr>
              <a:buSzPts val="2100"/>
              <a:buNone/>
            </a:pPr>
            <a:r>
              <a:t/>
            </a:r>
            <a:endParaRPr sz="1600"/>
          </a:p>
          <a:p>
            <a:pPr indent="0" lvl="0" marL="0" rtl="0" algn="ctr">
              <a:lnSpc>
                <a:spcPct val="95000"/>
              </a:lnSpc>
              <a:spcBef>
                <a:spcPts val="0"/>
              </a:spcBef>
              <a:spcAft>
                <a:spcPts val="0"/>
              </a:spcAft>
              <a:buClr>
                <a:srgbClr val="32506E"/>
              </a:buClr>
              <a:buSzPts val="2100"/>
              <a:buNone/>
            </a:pPr>
            <a:r>
              <a:rPr lang="en-GB" sz="1600"/>
              <a:t>As well as the pros and cons of such approaches</a:t>
            </a:r>
            <a:endParaRPr sz="1600"/>
          </a:p>
          <a:p>
            <a:pPr indent="0" lvl="0" marL="0" rtl="0" algn="ctr">
              <a:lnSpc>
                <a:spcPct val="95000"/>
              </a:lnSpc>
              <a:spcBef>
                <a:spcPts val="0"/>
              </a:spcBef>
              <a:spcAft>
                <a:spcPts val="0"/>
              </a:spcAft>
              <a:buClr>
                <a:srgbClr val="32506E"/>
              </a:buClr>
              <a:buSzPts val="2100"/>
              <a:buNone/>
            </a:pPr>
            <a:r>
              <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19"/>
          <p:cNvSpPr txBox="1"/>
          <p:nvPr>
            <p:ph idx="1" type="body"/>
          </p:nvPr>
        </p:nvSpPr>
        <p:spPr>
          <a:xfrm>
            <a:off x="360363" y="1470025"/>
            <a:ext cx="8423275" cy="4164013"/>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1600"/>
              <a:buNone/>
            </a:pPr>
            <a:r>
              <a:rPr lang="en-GB"/>
              <a:t>How to search for publication data: </a:t>
            </a:r>
            <a:endParaRPr/>
          </a:p>
        </p:txBody>
      </p:sp>
      <p:sp>
        <p:nvSpPr>
          <p:cNvPr id="385" name="Google Shape;385;p19"/>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Bibliometric databases</a:t>
            </a:r>
            <a:endParaRPr/>
          </a:p>
        </p:txBody>
      </p:sp>
      <p:pic>
        <p:nvPicPr>
          <p:cNvPr id="386" name="Google Shape;386;p19"/>
          <p:cNvPicPr preferRelativeResize="0"/>
          <p:nvPr/>
        </p:nvPicPr>
        <p:blipFill rotWithShape="1">
          <a:blip r:embed="rId3">
            <a:alphaModFix/>
          </a:blip>
          <a:srcRect b="0" l="0" r="0" t="0"/>
          <a:stretch/>
        </p:blipFill>
        <p:spPr>
          <a:xfrm>
            <a:off x="0" y="1799698"/>
            <a:ext cx="7116883" cy="2369964"/>
          </a:xfrm>
          <a:prstGeom prst="rect">
            <a:avLst/>
          </a:prstGeom>
          <a:noFill/>
          <a:ln>
            <a:noFill/>
          </a:ln>
        </p:spPr>
      </p:pic>
      <p:pic>
        <p:nvPicPr>
          <p:cNvPr id="387" name="Google Shape;387;p19"/>
          <p:cNvPicPr preferRelativeResize="0"/>
          <p:nvPr/>
        </p:nvPicPr>
        <p:blipFill rotWithShape="1">
          <a:blip r:embed="rId4">
            <a:alphaModFix/>
          </a:blip>
          <a:srcRect b="0" l="0" r="0" t="0"/>
          <a:stretch/>
        </p:blipFill>
        <p:spPr>
          <a:xfrm>
            <a:off x="2581154" y="4250685"/>
            <a:ext cx="6562846" cy="247724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0"/>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5400"/>
              <a:buFont typeface="Georgia"/>
              <a:buNone/>
            </a:pPr>
            <a:r>
              <a:rPr lang="en-GB" sz="5400"/>
              <a:t>What indicators can we use?</a:t>
            </a:r>
            <a:endParaRPr/>
          </a:p>
        </p:txBody>
      </p:sp>
      <p:sp>
        <p:nvSpPr>
          <p:cNvPr id="393" name="Google Shape;393;p20"/>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lt1"/>
              </a:buClr>
              <a:buSzPts val="20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1"/>
          <p:cNvSpPr txBox="1"/>
          <p:nvPr>
            <p:ph type="ctrTitle"/>
          </p:nvPr>
        </p:nvSpPr>
        <p:spPr>
          <a:xfrm>
            <a:off x="1143000" y="1122362"/>
            <a:ext cx="6858000" cy="4261727"/>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First to understand how science works…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2"/>
          <p:cNvSpPr txBox="1"/>
          <p:nvPr>
            <p:ph idx="1" type="body"/>
          </p:nvPr>
        </p:nvSpPr>
        <p:spPr>
          <a:xfrm>
            <a:off x="360725" y="1290637"/>
            <a:ext cx="5285163" cy="4238293"/>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1800"/>
              <a:buNone/>
            </a:pPr>
            <a:r>
              <a:rPr lang="en-GB" sz="1800"/>
              <a:t>Using publications to understand research collaborations:</a:t>
            </a:r>
            <a:endParaRPr/>
          </a:p>
          <a:p>
            <a:pPr indent="0" lvl="0" marL="0" rtl="0" algn="l">
              <a:lnSpc>
                <a:spcPct val="95000"/>
              </a:lnSpc>
              <a:spcBef>
                <a:spcPts val="0"/>
              </a:spcBef>
              <a:spcAft>
                <a:spcPts val="0"/>
              </a:spcAft>
              <a:buClr>
                <a:srgbClr val="32506E"/>
              </a:buClr>
              <a:buSzPts val="800"/>
              <a:buNone/>
            </a:pPr>
            <a:r>
              <a:t/>
            </a:r>
            <a:endParaRPr sz="800"/>
          </a:p>
          <a:p>
            <a:pPr indent="-285750" lvl="0" marL="285750" rtl="0" algn="l">
              <a:lnSpc>
                <a:spcPct val="95000"/>
              </a:lnSpc>
              <a:spcBef>
                <a:spcPts val="0"/>
              </a:spcBef>
              <a:spcAft>
                <a:spcPts val="0"/>
              </a:spcAft>
              <a:buClr>
                <a:srgbClr val="32506E"/>
              </a:buClr>
              <a:buSzPts val="1800"/>
              <a:buFont typeface="Arial"/>
              <a:buChar char="•"/>
            </a:pPr>
            <a:r>
              <a:rPr lang="en-GB" sz="1800"/>
              <a:t>Use </a:t>
            </a:r>
            <a:r>
              <a:rPr b="1" lang="en-GB" sz="1800"/>
              <a:t>authorship</a:t>
            </a:r>
            <a:r>
              <a:rPr lang="en-GB" sz="1800"/>
              <a:t>, </a:t>
            </a:r>
            <a:r>
              <a:rPr b="1" lang="en-GB" sz="1800"/>
              <a:t>addresses</a:t>
            </a:r>
            <a:r>
              <a:rPr lang="en-GB" sz="1800"/>
              <a:t> to understand how individuals, organisations, cities, countries are linked.</a:t>
            </a:r>
            <a:endParaRPr/>
          </a:p>
          <a:p>
            <a:pPr indent="-285750" lvl="0" marL="285750" rtl="0" algn="l">
              <a:lnSpc>
                <a:spcPct val="95000"/>
              </a:lnSpc>
              <a:spcBef>
                <a:spcPts val="0"/>
              </a:spcBef>
              <a:spcAft>
                <a:spcPts val="0"/>
              </a:spcAft>
              <a:buClr>
                <a:srgbClr val="32506E"/>
              </a:buClr>
              <a:buSzPts val="1800"/>
              <a:buFont typeface="Arial"/>
              <a:buChar char="•"/>
            </a:pPr>
            <a:r>
              <a:rPr lang="en-GB" sz="1800"/>
              <a:t>Looking at networks of collaborators for a technology, within a field, etc. </a:t>
            </a:r>
            <a:endParaRPr/>
          </a:p>
          <a:p>
            <a:pPr indent="-171450" lvl="0" marL="285750" rtl="0" algn="l">
              <a:lnSpc>
                <a:spcPct val="95000"/>
              </a:lnSpc>
              <a:spcBef>
                <a:spcPts val="0"/>
              </a:spcBef>
              <a:spcAft>
                <a:spcPts val="0"/>
              </a:spcAft>
              <a:buClr>
                <a:srgbClr val="32506E"/>
              </a:buClr>
              <a:buSzPts val="1800"/>
              <a:buFont typeface="Arial"/>
              <a:buNone/>
            </a:pPr>
            <a:r>
              <a:t/>
            </a:r>
            <a:endParaRPr sz="1800"/>
          </a:p>
          <a:p>
            <a:pPr indent="0" lvl="0" marL="0" rtl="0" algn="l">
              <a:lnSpc>
                <a:spcPct val="95000"/>
              </a:lnSpc>
              <a:spcBef>
                <a:spcPts val="0"/>
              </a:spcBef>
              <a:spcAft>
                <a:spcPts val="0"/>
              </a:spcAft>
              <a:buClr>
                <a:srgbClr val="32506E"/>
              </a:buClr>
              <a:buSzPts val="1800"/>
              <a:buNone/>
            </a:pPr>
            <a:r>
              <a:t/>
            </a:r>
            <a:endParaRPr sz="1800"/>
          </a:p>
          <a:p>
            <a:pPr indent="0" lvl="0" marL="0" rtl="0" algn="l">
              <a:lnSpc>
                <a:spcPct val="95000"/>
              </a:lnSpc>
              <a:spcBef>
                <a:spcPts val="0"/>
              </a:spcBef>
              <a:spcAft>
                <a:spcPts val="0"/>
              </a:spcAft>
              <a:buClr>
                <a:srgbClr val="32506E"/>
              </a:buClr>
              <a:buSzPts val="1800"/>
              <a:buNone/>
            </a:pPr>
            <a:r>
              <a:t/>
            </a:r>
            <a:endParaRPr sz="1800"/>
          </a:p>
        </p:txBody>
      </p:sp>
      <p:sp>
        <p:nvSpPr>
          <p:cNvPr id="405" name="Google Shape;405;p22"/>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Scientometric indicators</a:t>
            </a:r>
            <a:endParaRPr/>
          </a:p>
        </p:txBody>
      </p:sp>
      <p:pic>
        <p:nvPicPr>
          <p:cNvPr id="406" name="Google Shape;406;p22"/>
          <p:cNvPicPr preferRelativeResize="0"/>
          <p:nvPr/>
        </p:nvPicPr>
        <p:blipFill rotWithShape="1">
          <a:blip r:embed="rId3">
            <a:alphaModFix/>
          </a:blip>
          <a:srcRect b="0" l="0" r="0" t="0"/>
          <a:stretch/>
        </p:blipFill>
        <p:spPr>
          <a:xfrm>
            <a:off x="5773479" y="2261605"/>
            <a:ext cx="3263419" cy="2334790"/>
          </a:xfrm>
          <a:prstGeom prst="rect">
            <a:avLst/>
          </a:prstGeom>
          <a:noFill/>
          <a:ln>
            <a:noFill/>
          </a:ln>
        </p:spPr>
      </p:pic>
      <p:sp>
        <p:nvSpPr>
          <p:cNvPr id="407" name="Google Shape;407;p22"/>
          <p:cNvSpPr txBox="1"/>
          <p:nvPr/>
        </p:nvSpPr>
        <p:spPr>
          <a:xfrm>
            <a:off x="5975498" y="4837814"/>
            <a:ext cx="2669554" cy="5103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dk2"/>
                </a:solidFill>
                <a:latin typeface="Arial"/>
                <a:ea typeface="Arial"/>
                <a:cs typeface="Arial"/>
                <a:sym typeface="Arial"/>
              </a:rPr>
              <a:t>Co-publication network working on </a:t>
            </a:r>
            <a:endParaRPr/>
          </a:p>
          <a:p>
            <a:pPr indent="0" lvl="0" marL="0" marR="0" rtl="0" algn="l">
              <a:spcBef>
                <a:spcPts val="0"/>
              </a:spcBef>
              <a:spcAft>
                <a:spcPts val="0"/>
              </a:spcAft>
              <a:buNone/>
            </a:pPr>
            <a:r>
              <a:rPr lang="en-GB" sz="1200">
                <a:solidFill>
                  <a:schemeClr val="dk2"/>
                </a:solidFill>
                <a:latin typeface="Arial"/>
                <a:ea typeface="Arial"/>
                <a:cs typeface="Arial"/>
                <a:sym typeface="Arial"/>
              </a:rPr>
              <a:t>a tropical neglected disease.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3"/>
          <p:cNvSpPr txBox="1"/>
          <p:nvPr>
            <p:ph idx="1" type="body"/>
          </p:nvPr>
        </p:nvSpPr>
        <p:spPr>
          <a:xfrm>
            <a:off x="360725" y="1290637"/>
            <a:ext cx="5285163" cy="4238293"/>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B0C6DB"/>
              </a:buClr>
              <a:buSzPts val="1800"/>
              <a:buNone/>
            </a:pPr>
            <a:r>
              <a:rPr lang="en-GB" sz="1800">
                <a:solidFill>
                  <a:srgbClr val="B0C6DB"/>
                </a:solidFill>
              </a:rPr>
              <a:t>Using publications to understand research collaborations:</a:t>
            </a:r>
            <a:endParaRPr/>
          </a:p>
          <a:p>
            <a:pPr indent="0" lvl="0" marL="0" rtl="0" algn="l">
              <a:lnSpc>
                <a:spcPct val="95000"/>
              </a:lnSpc>
              <a:spcBef>
                <a:spcPts val="0"/>
              </a:spcBef>
              <a:spcAft>
                <a:spcPts val="0"/>
              </a:spcAft>
              <a:buClr>
                <a:srgbClr val="32506E"/>
              </a:buClr>
              <a:buSzPts val="800"/>
              <a:buNone/>
            </a:pPr>
            <a:r>
              <a:t/>
            </a:r>
            <a:endParaRPr sz="800">
              <a:solidFill>
                <a:srgbClr val="B0C6DB"/>
              </a:solidFill>
            </a:endParaRPr>
          </a:p>
          <a:p>
            <a:pPr indent="-285750" lvl="0" marL="285750" rtl="0" algn="l">
              <a:lnSpc>
                <a:spcPct val="95000"/>
              </a:lnSpc>
              <a:spcBef>
                <a:spcPts val="0"/>
              </a:spcBef>
              <a:spcAft>
                <a:spcPts val="0"/>
              </a:spcAft>
              <a:buClr>
                <a:srgbClr val="B0C6DB"/>
              </a:buClr>
              <a:buSzPts val="1800"/>
              <a:buFont typeface="Arial"/>
              <a:buChar char="•"/>
            </a:pPr>
            <a:r>
              <a:rPr lang="en-GB" sz="1800">
                <a:solidFill>
                  <a:srgbClr val="B0C6DB"/>
                </a:solidFill>
              </a:rPr>
              <a:t>Use </a:t>
            </a:r>
            <a:r>
              <a:rPr b="1" lang="en-GB" sz="1800">
                <a:solidFill>
                  <a:srgbClr val="B0C6DB"/>
                </a:solidFill>
              </a:rPr>
              <a:t>authorship</a:t>
            </a:r>
            <a:r>
              <a:rPr lang="en-GB" sz="1800">
                <a:solidFill>
                  <a:srgbClr val="B0C6DB"/>
                </a:solidFill>
              </a:rPr>
              <a:t>, </a:t>
            </a:r>
            <a:r>
              <a:rPr b="1" lang="en-GB" sz="1800">
                <a:solidFill>
                  <a:srgbClr val="B0C6DB"/>
                </a:solidFill>
              </a:rPr>
              <a:t>addresses</a:t>
            </a:r>
            <a:r>
              <a:rPr lang="en-GB" sz="1800">
                <a:solidFill>
                  <a:srgbClr val="B0C6DB"/>
                </a:solidFill>
              </a:rPr>
              <a:t> to understand how individuals, organisations, cities, countries are linked.</a:t>
            </a:r>
            <a:endParaRPr/>
          </a:p>
          <a:p>
            <a:pPr indent="-285750" lvl="0" marL="285750" rtl="0" algn="l">
              <a:lnSpc>
                <a:spcPct val="95000"/>
              </a:lnSpc>
              <a:spcBef>
                <a:spcPts val="0"/>
              </a:spcBef>
              <a:spcAft>
                <a:spcPts val="0"/>
              </a:spcAft>
              <a:buClr>
                <a:srgbClr val="B0C6DB"/>
              </a:buClr>
              <a:buSzPts val="1800"/>
              <a:buFont typeface="Arial"/>
              <a:buChar char="•"/>
            </a:pPr>
            <a:r>
              <a:rPr lang="en-GB" sz="1800">
                <a:solidFill>
                  <a:srgbClr val="B0C6DB"/>
                </a:solidFill>
              </a:rPr>
              <a:t>Looking at networks of collaborators for a technology, within a field, etc. </a:t>
            </a:r>
            <a:endParaRPr/>
          </a:p>
          <a:p>
            <a:pPr indent="-171450" lvl="0" marL="285750" rtl="0" algn="l">
              <a:lnSpc>
                <a:spcPct val="95000"/>
              </a:lnSpc>
              <a:spcBef>
                <a:spcPts val="0"/>
              </a:spcBef>
              <a:spcAft>
                <a:spcPts val="0"/>
              </a:spcAft>
              <a:buClr>
                <a:srgbClr val="32506E"/>
              </a:buClr>
              <a:buSzPts val="1800"/>
              <a:buFont typeface="Arial"/>
              <a:buNone/>
            </a:pPr>
            <a:r>
              <a:t/>
            </a:r>
            <a:endParaRPr sz="1800"/>
          </a:p>
          <a:p>
            <a:pPr indent="0" lvl="0" marL="0" rtl="0" algn="l">
              <a:lnSpc>
                <a:spcPct val="95000"/>
              </a:lnSpc>
              <a:spcBef>
                <a:spcPts val="0"/>
              </a:spcBef>
              <a:spcAft>
                <a:spcPts val="0"/>
              </a:spcAft>
              <a:buClr>
                <a:srgbClr val="32506E"/>
              </a:buClr>
              <a:buSzPts val="1800"/>
              <a:buNone/>
            </a:pPr>
            <a:r>
              <a:rPr lang="en-GB" sz="1800"/>
              <a:t>Detecting relationships, implies that all entities are reported in a consistent manner:</a:t>
            </a:r>
            <a:endParaRPr/>
          </a:p>
          <a:p>
            <a:pPr indent="-285750" lvl="0" marL="285750" rtl="0" algn="l">
              <a:lnSpc>
                <a:spcPct val="95000"/>
              </a:lnSpc>
              <a:spcBef>
                <a:spcPts val="0"/>
              </a:spcBef>
              <a:spcAft>
                <a:spcPts val="0"/>
              </a:spcAft>
              <a:buClr>
                <a:srgbClr val="32506E"/>
              </a:buClr>
              <a:buSzPts val="1800"/>
              <a:buFont typeface="Arial"/>
              <a:buChar char="•"/>
            </a:pPr>
            <a:r>
              <a:rPr lang="en-GB" sz="1800"/>
              <a:t>Authors name (e.g. A. Smith, M. Hopkins)</a:t>
            </a:r>
            <a:endParaRPr/>
          </a:p>
          <a:p>
            <a:pPr indent="-274638" lvl="0" marL="274638" rtl="0" algn="l">
              <a:lnSpc>
                <a:spcPct val="95000"/>
              </a:lnSpc>
              <a:spcBef>
                <a:spcPts val="0"/>
              </a:spcBef>
              <a:spcAft>
                <a:spcPts val="0"/>
              </a:spcAft>
              <a:buClr>
                <a:srgbClr val="32506E"/>
              </a:buClr>
              <a:buSzPts val="1800"/>
              <a:buFont typeface="Arial"/>
              <a:buChar char="•"/>
            </a:pPr>
            <a:r>
              <a:rPr lang="en-GB" sz="1800"/>
              <a:t>Affiliation: some department are part of two</a:t>
            </a:r>
            <a:endParaRPr/>
          </a:p>
          <a:p>
            <a:pPr indent="0" lvl="0" marL="0" rtl="0" algn="l">
              <a:lnSpc>
                <a:spcPct val="95000"/>
              </a:lnSpc>
              <a:spcBef>
                <a:spcPts val="0"/>
              </a:spcBef>
              <a:spcAft>
                <a:spcPts val="0"/>
              </a:spcAft>
              <a:buClr>
                <a:srgbClr val="32506E"/>
              </a:buClr>
              <a:buSzPts val="1800"/>
              <a:buNone/>
            </a:pPr>
            <a:r>
              <a:rPr lang="en-GB" sz="1800"/>
              <a:t> 				     organisations (e.g. university, CNRS)</a:t>
            </a:r>
            <a:endParaRPr/>
          </a:p>
          <a:p>
            <a:pPr indent="-285750" lvl="0" marL="285750" rtl="0" algn="l">
              <a:lnSpc>
                <a:spcPct val="95000"/>
              </a:lnSpc>
              <a:spcBef>
                <a:spcPts val="0"/>
              </a:spcBef>
              <a:spcAft>
                <a:spcPts val="0"/>
              </a:spcAft>
              <a:buClr>
                <a:srgbClr val="32506E"/>
              </a:buClr>
              <a:buSzPts val="1800"/>
              <a:buFont typeface="Arial"/>
              <a:buChar char="•"/>
            </a:pPr>
            <a:r>
              <a:rPr lang="en-GB" sz="1800"/>
              <a:t>Addresses: part of addresses are reported</a:t>
            </a:r>
            <a:endParaRPr/>
          </a:p>
          <a:p>
            <a:pPr indent="0" lvl="0" marL="0" rtl="0" algn="l">
              <a:lnSpc>
                <a:spcPct val="95000"/>
              </a:lnSpc>
              <a:spcBef>
                <a:spcPts val="0"/>
              </a:spcBef>
              <a:spcAft>
                <a:spcPts val="0"/>
              </a:spcAft>
              <a:buClr>
                <a:srgbClr val="32506E"/>
              </a:buClr>
              <a:buSzPts val="1800"/>
              <a:buNone/>
            </a:pPr>
            <a:r>
              <a:t/>
            </a:r>
            <a:endParaRPr sz="1800"/>
          </a:p>
          <a:p>
            <a:pPr indent="0" lvl="0" marL="0" rtl="0" algn="l">
              <a:lnSpc>
                <a:spcPct val="95000"/>
              </a:lnSpc>
              <a:spcBef>
                <a:spcPts val="0"/>
              </a:spcBef>
              <a:spcAft>
                <a:spcPts val="0"/>
              </a:spcAft>
              <a:buClr>
                <a:srgbClr val="32506E"/>
              </a:buClr>
              <a:buSzPts val="1800"/>
              <a:buNone/>
            </a:pPr>
            <a:r>
              <a:rPr lang="en-GB" sz="1800"/>
              <a:t>🡪 Think about disambiguating names (see side for tools)</a:t>
            </a:r>
            <a:endParaRPr sz="1800"/>
          </a:p>
          <a:p>
            <a:pPr indent="0" lvl="0" marL="0" rtl="0" algn="l">
              <a:lnSpc>
                <a:spcPct val="95000"/>
              </a:lnSpc>
              <a:spcBef>
                <a:spcPts val="0"/>
              </a:spcBef>
              <a:spcAft>
                <a:spcPts val="0"/>
              </a:spcAft>
              <a:buClr>
                <a:srgbClr val="32506E"/>
              </a:buClr>
              <a:buSzPts val="1800"/>
              <a:buNone/>
            </a:pPr>
            <a:r>
              <a:t/>
            </a:r>
            <a:endParaRPr sz="1800"/>
          </a:p>
          <a:p>
            <a:pPr indent="0" lvl="0" marL="0" rtl="0" algn="l">
              <a:lnSpc>
                <a:spcPct val="95000"/>
              </a:lnSpc>
              <a:spcBef>
                <a:spcPts val="0"/>
              </a:spcBef>
              <a:spcAft>
                <a:spcPts val="0"/>
              </a:spcAft>
              <a:buClr>
                <a:srgbClr val="32506E"/>
              </a:buClr>
              <a:buSzPts val="1800"/>
              <a:buNone/>
            </a:pPr>
            <a:r>
              <a:t/>
            </a:r>
            <a:endParaRPr sz="1800"/>
          </a:p>
        </p:txBody>
      </p:sp>
      <p:sp>
        <p:nvSpPr>
          <p:cNvPr id="414" name="Google Shape;414;p23"/>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Scientometric indicators</a:t>
            </a:r>
            <a:endParaRPr/>
          </a:p>
        </p:txBody>
      </p:sp>
      <p:pic>
        <p:nvPicPr>
          <p:cNvPr id="415" name="Google Shape;415;p23"/>
          <p:cNvPicPr preferRelativeResize="0"/>
          <p:nvPr/>
        </p:nvPicPr>
        <p:blipFill rotWithShape="1">
          <a:blip r:embed="rId3">
            <a:alphaModFix/>
          </a:blip>
          <a:srcRect b="0" l="0" r="10301" t="0"/>
          <a:stretch/>
        </p:blipFill>
        <p:spPr>
          <a:xfrm>
            <a:off x="6591810" y="1522670"/>
            <a:ext cx="1573993" cy="1507608"/>
          </a:xfrm>
          <a:prstGeom prst="rect">
            <a:avLst/>
          </a:prstGeom>
          <a:noFill/>
          <a:ln>
            <a:noFill/>
          </a:ln>
        </p:spPr>
      </p:pic>
      <p:pic>
        <p:nvPicPr>
          <p:cNvPr id="416" name="Google Shape;416;p23"/>
          <p:cNvPicPr preferRelativeResize="0"/>
          <p:nvPr/>
        </p:nvPicPr>
        <p:blipFill rotWithShape="1">
          <a:blip r:embed="rId4">
            <a:alphaModFix/>
          </a:blip>
          <a:srcRect b="7045" l="0" r="0" t="22412"/>
          <a:stretch/>
        </p:blipFill>
        <p:spPr>
          <a:xfrm>
            <a:off x="6017100" y="3023169"/>
            <a:ext cx="2723412" cy="558818"/>
          </a:xfrm>
          <a:prstGeom prst="rect">
            <a:avLst/>
          </a:prstGeom>
          <a:noFill/>
          <a:ln>
            <a:noFill/>
          </a:ln>
        </p:spPr>
      </p:pic>
      <p:pic>
        <p:nvPicPr>
          <p:cNvPr id="417" name="Google Shape;417;p23">
            <a:hlinkClick r:id="rId5"/>
          </p:cNvPr>
          <p:cNvPicPr preferRelativeResize="0"/>
          <p:nvPr/>
        </p:nvPicPr>
        <p:blipFill rotWithShape="1">
          <a:blip r:embed="rId6">
            <a:alphaModFix/>
          </a:blip>
          <a:srcRect b="0" l="0" r="0" t="0"/>
          <a:stretch/>
        </p:blipFill>
        <p:spPr>
          <a:xfrm>
            <a:off x="6176780" y="4373630"/>
            <a:ext cx="2606495" cy="83009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4"/>
          <p:cNvSpPr txBox="1"/>
          <p:nvPr>
            <p:ph idx="1" type="body"/>
          </p:nvPr>
        </p:nvSpPr>
        <p:spPr>
          <a:xfrm>
            <a:off x="360725" y="1290637"/>
            <a:ext cx="8423275" cy="358775"/>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1800"/>
              <a:buNone/>
            </a:pPr>
            <a:r>
              <a:rPr lang="en-GB" sz="1800"/>
              <a:t>What can I use citations for?</a:t>
            </a:r>
            <a:endParaRPr/>
          </a:p>
          <a:p>
            <a:pPr indent="0" lvl="0" marL="0" rtl="0" algn="l">
              <a:lnSpc>
                <a:spcPct val="95000"/>
              </a:lnSpc>
              <a:spcBef>
                <a:spcPts val="0"/>
              </a:spcBef>
              <a:spcAft>
                <a:spcPts val="0"/>
              </a:spcAft>
              <a:buClr>
                <a:srgbClr val="32506E"/>
              </a:buClr>
              <a:buSzPts val="1800"/>
              <a:buNone/>
            </a:pPr>
            <a:r>
              <a:t/>
            </a:r>
            <a:endParaRPr sz="1800"/>
          </a:p>
        </p:txBody>
      </p:sp>
      <p:sp>
        <p:nvSpPr>
          <p:cNvPr id="424" name="Google Shape;424;p24"/>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Scientometric indicators</a:t>
            </a:r>
            <a:endParaRPr/>
          </a:p>
        </p:txBody>
      </p:sp>
      <p:pic>
        <p:nvPicPr>
          <p:cNvPr id="425" name="Google Shape;425;p24"/>
          <p:cNvPicPr preferRelativeResize="0"/>
          <p:nvPr/>
        </p:nvPicPr>
        <p:blipFill>
          <a:blip r:embed="rId3">
            <a:alphaModFix/>
          </a:blip>
          <a:stretch>
            <a:fillRect/>
          </a:stretch>
        </p:blipFill>
        <p:spPr>
          <a:xfrm>
            <a:off x="1192050" y="1649412"/>
            <a:ext cx="7030521" cy="49037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5"/>
          <p:cNvSpPr txBox="1"/>
          <p:nvPr>
            <p:ph idx="1" type="body"/>
          </p:nvPr>
        </p:nvSpPr>
        <p:spPr>
          <a:xfrm>
            <a:off x="360725" y="1290637"/>
            <a:ext cx="5179463" cy="4572281"/>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1800"/>
              <a:buNone/>
            </a:pPr>
            <a:r>
              <a:rPr lang="en-GB" sz="1800"/>
              <a:t>Direct citation analysis:</a:t>
            </a:r>
            <a:endParaRPr/>
          </a:p>
          <a:p>
            <a:pPr indent="-285750" lvl="0" marL="285750" rtl="0" algn="l">
              <a:lnSpc>
                <a:spcPct val="95000"/>
              </a:lnSpc>
              <a:spcBef>
                <a:spcPts val="0"/>
              </a:spcBef>
              <a:spcAft>
                <a:spcPts val="0"/>
              </a:spcAft>
              <a:buClr>
                <a:srgbClr val="32506E"/>
              </a:buClr>
              <a:buSzPts val="1800"/>
              <a:buFont typeface="Arial"/>
              <a:buChar char="-"/>
            </a:pPr>
            <a:r>
              <a:rPr lang="en-GB" sz="1800"/>
              <a:t>Looking how a paper/journal/discipline build on previous knowledge</a:t>
            </a:r>
            <a:endParaRPr/>
          </a:p>
          <a:p>
            <a:pPr indent="-285750" lvl="0" marL="285750" rtl="0" algn="l">
              <a:lnSpc>
                <a:spcPct val="95000"/>
              </a:lnSpc>
              <a:spcBef>
                <a:spcPts val="0"/>
              </a:spcBef>
              <a:spcAft>
                <a:spcPts val="0"/>
              </a:spcAft>
              <a:buClr>
                <a:srgbClr val="32506E"/>
              </a:buClr>
              <a:buSzPts val="1800"/>
              <a:buFont typeface="Arial"/>
              <a:buChar char="-"/>
            </a:pPr>
            <a:r>
              <a:rPr lang="en-GB" sz="1800"/>
              <a:t>Looking how a paper/journal/discipline is important to future knowledge</a:t>
            </a:r>
            <a:endParaRPr/>
          </a:p>
          <a:p>
            <a:pPr indent="-171450" lvl="0" marL="285750" rtl="0" algn="l">
              <a:lnSpc>
                <a:spcPct val="95000"/>
              </a:lnSpc>
              <a:spcBef>
                <a:spcPts val="0"/>
              </a:spcBef>
              <a:spcAft>
                <a:spcPts val="0"/>
              </a:spcAft>
              <a:buClr>
                <a:srgbClr val="32506E"/>
              </a:buClr>
              <a:buSzPts val="1800"/>
              <a:buFont typeface="Arial"/>
              <a:buNone/>
            </a:pPr>
            <a:r>
              <a:t/>
            </a:r>
            <a:endParaRPr sz="1800"/>
          </a:p>
        </p:txBody>
      </p:sp>
      <p:sp>
        <p:nvSpPr>
          <p:cNvPr id="432" name="Google Shape;432;p25"/>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Scientometric indicators</a:t>
            </a:r>
            <a:endParaRPr/>
          </a:p>
        </p:txBody>
      </p:sp>
      <p:pic>
        <p:nvPicPr>
          <p:cNvPr id="433" name="Google Shape;433;p25"/>
          <p:cNvPicPr preferRelativeResize="0"/>
          <p:nvPr/>
        </p:nvPicPr>
        <p:blipFill rotWithShape="1">
          <a:blip r:embed="rId3">
            <a:alphaModFix/>
          </a:blip>
          <a:srcRect b="8544" l="33791" r="3945" t="15150"/>
          <a:stretch/>
        </p:blipFill>
        <p:spPr>
          <a:xfrm>
            <a:off x="5636312" y="1866264"/>
            <a:ext cx="3359302" cy="292395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6"/>
          <p:cNvSpPr txBox="1"/>
          <p:nvPr>
            <p:ph idx="1" type="body"/>
          </p:nvPr>
        </p:nvSpPr>
        <p:spPr>
          <a:xfrm>
            <a:off x="360725" y="1290637"/>
            <a:ext cx="5179463" cy="4572281"/>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B0C6DB"/>
              </a:buClr>
              <a:buSzPts val="1800"/>
              <a:buNone/>
            </a:pPr>
            <a:r>
              <a:rPr lang="en-GB" sz="1800">
                <a:solidFill>
                  <a:srgbClr val="B0C6DB"/>
                </a:solidFill>
              </a:rPr>
              <a:t>Direct citation analysis:</a:t>
            </a:r>
            <a:endParaRPr/>
          </a:p>
          <a:p>
            <a:pPr indent="-285750" lvl="0" marL="285750" rtl="0" algn="l">
              <a:lnSpc>
                <a:spcPct val="95000"/>
              </a:lnSpc>
              <a:spcBef>
                <a:spcPts val="0"/>
              </a:spcBef>
              <a:spcAft>
                <a:spcPts val="0"/>
              </a:spcAft>
              <a:buClr>
                <a:srgbClr val="B0C6DB"/>
              </a:buClr>
              <a:buSzPts val="1800"/>
              <a:buFont typeface="Arial"/>
              <a:buChar char="-"/>
            </a:pPr>
            <a:r>
              <a:rPr lang="en-GB" sz="1800">
                <a:solidFill>
                  <a:srgbClr val="B0C6DB"/>
                </a:solidFill>
              </a:rPr>
              <a:t>Looking how a paper/journal/discipline build on previous knowledge</a:t>
            </a:r>
            <a:endParaRPr/>
          </a:p>
          <a:p>
            <a:pPr indent="-285750" lvl="0" marL="285750" rtl="0" algn="l">
              <a:lnSpc>
                <a:spcPct val="95000"/>
              </a:lnSpc>
              <a:spcBef>
                <a:spcPts val="0"/>
              </a:spcBef>
              <a:spcAft>
                <a:spcPts val="0"/>
              </a:spcAft>
              <a:buClr>
                <a:srgbClr val="B0C6DB"/>
              </a:buClr>
              <a:buSzPts val="1800"/>
              <a:buFont typeface="Arial"/>
              <a:buChar char="-"/>
            </a:pPr>
            <a:r>
              <a:rPr lang="en-GB" sz="1800">
                <a:solidFill>
                  <a:srgbClr val="B0C6DB"/>
                </a:solidFill>
              </a:rPr>
              <a:t>Looking how a paper/journal/discipline is important to future knowledge</a:t>
            </a:r>
            <a:endParaRPr/>
          </a:p>
          <a:p>
            <a:pPr indent="0" lvl="0" marL="0" rtl="0" algn="l">
              <a:lnSpc>
                <a:spcPct val="95000"/>
              </a:lnSpc>
              <a:spcBef>
                <a:spcPts val="0"/>
              </a:spcBef>
              <a:spcAft>
                <a:spcPts val="0"/>
              </a:spcAft>
              <a:buClr>
                <a:srgbClr val="32506E"/>
              </a:buClr>
              <a:buSzPts val="800"/>
              <a:buNone/>
            </a:pPr>
            <a:r>
              <a:t/>
            </a:r>
            <a:endParaRPr sz="800"/>
          </a:p>
          <a:p>
            <a:pPr indent="0" lvl="0" marL="0" rtl="0" algn="l">
              <a:lnSpc>
                <a:spcPct val="95000"/>
              </a:lnSpc>
              <a:spcBef>
                <a:spcPts val="0"/>
              </a:spcBef>
              <a:spcAft>
                <a:spcPts val="0"/>
              </a:spcAft>
              <a:buClr>
                <a:srgbClr val="32506E"/>
              </a:buClr>
              <a:buSzPts val="1800"/>
              <a:buNone/>
            </a:pPr>
            <a:r>
              <a:rPr lang="en-GB" sz="1800"/>
              <a:t>Relatedness of papers:</a:t>
            </a:r>
            <a:endParaRPr/>
          </a:p>
          <a:p>
            <a:pPr indent="-285750" lvl="0" marL="285750" rtl="0" algn="l">
              <a:lnSpc>
                <a:spcPct val="95000"/>
              </a:lnSpc>
              <a:spcBef>
                <a:spcPts val="0"/>
              </a:spcBef>
              <a:spcAft>
                <a:spcPts val="0"/>
              </a:spcAft>
              <a:buClr>
                <a:srgbClr val="32506E"/>
              </a:buClr>
              <a:buSzPts val="1800"/>
              <a:buFont typeface="Arial"/>
              <a:buChar char="-"/>
            </a:pPr>
            <a:r>
              <a:rPr lang="en-GB" sz="1800"/>
              <a:t>Co-citation analysis </a:t>
            </a:r>
            <a:r>
              <a:rPr lang="en-GB" sz="1400"/>
              <a:t>(Small, 1973; Marshakova 1973)</a:t>
            </a:r>
            <a:endParaRPr sz="1800"/>
          </a:p>
          <a:p>
            <a:pPr indent="0" lvl="0" marL="0" rtl="0" algn="l">
              <a:lnSpc>
                <a:spcPct val="95000"/>
              </a:lnSpc>
              <a:spcBef>
                <a:spcPts val="0"/>
              </a:spcBef>
              <a:spcAft>
                <a:spcPts val="0"/>
              </a:spcAft>
              <a:buClr>
                <a:srgbClr val="32506E"/>
              </a:buClr>
              <a:buSzPts val="1800"/>
              <a:buNone/>
            </a:pPr>
            <a:r>
              <a:t/>
            </a:r>
            <a:endParaRPr sz="1800"/>
          </a:p>
          <a:p>
            <a:pPr indent="-171450" lvl="0" marL="285750" rtl="0" algn="l">
              <a:lnSpc>
                <a:spcPct val="95000"/>
              </a:lnSpc>
              <a:spcBef>
                <a:spcPts val="0"/>
              </a:spcBef>
              <a:spcAft>
                <a:spcPts val="0"/>
              </a:spcAft>
              <a:buClr>
                <a:srgbClr val="32506E"/>
              </a:buClr>
              <a:buSzPts val="1800"/>
              <a:buFont typeface="Arial"/>
              <a:buNone/>
            </a:pPr>
            <a:r>
              <a:t/>
            </a:r>
            <a:endParaRPr sz="1800"/>
          </a:p>
          <a:p>
            <a:pPr indent="-171450" lvl="0" marL="285750" rtl="0" algn="l">
              <a:lnSpc>
                <a:spcPct val="95000"/>
              </a:lnSpc>
              <a:spcBef>
                <a:spcPts val="0"/>
              </a:spcBef>
              <a:spcAft>
                <a:spcPts val="0"/>
              </a:spcAft>
              <a:buClr>
                <a:srgbClr val="32506E"/>
              </a:buClr>
              <a:buSzPts val="1800"/>
              <a:buFont typeface="Arial"/>
              <a:buNone/>
            </a:pPr>
            <a:r>
              <a:t/>
            </a:r>
            <a:endParaRPr sz="1800"/>
          </a:p>
        </p:txBody>
      </p:sp>
      <p:sp>
        <p:nvSpPr>
          <p:cNvPr id="440" name="Google Shape;440;p26"/>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Scientometric indicators</a:t>
            </a:r>
            <a:endParaRPr/>
          </a:p>
        </p:txBody>
      </p:sp>
      <p:sp>
        <p:nvSpPr>
          <p:cNvPr id="441" name="Google Shape;441;p26"/>
          <p:cNvSpPr/>
          <p:nvPr/>
        </p:nvSpPr>
        <p:spPr>
          <a:xfrm>
            <a:off x="6468033" y="4518202"/>
            <a:ext cx="389965" cy="376518"/>
          </a:xfrm>
          <a:prstGeom prst="ellipse">
            <a:avLst/>
          </a:prstGeom>
          <a:solidFill>
            <a:schemeClr val="accent1"/>
          </a:solidFill>
          <a:ln cap="flat" cmpd="sng" w="12700">
            <a:solidFill>
              <a:srgbClr val="008B8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Arial"/>
                <a:ea typeface="Arial"/>
                <a:cs typeface="Arial"/>
                <a:sym typeface="Arial"/>
              </a:rPr>
              <a:t>A</a:t>
            </a:r>
            <a:endParaRPr/>
          </a:p>
        </p:txBody>
      </p:sp>
      <p:sp>
        <p:nvSpPr>
          <p:cNvPr id="442" name="Google Shape;442;p26"/>
          <p:cNvSpPr/>
          <p:nvPr/>
        </p:nvSpPr>
        <p:spPr>
          <a:xfrm>
            <a:off x="7857562" y="4518202"/>
            <a:ext cx="389965" cy="376518"/>
          </a:xfrm>
          <a:prstGeom prst="ellipse">
            <a:avLst/>
          </a:prstGeom>
          <a:solidFill>
            <a:schemeClr val="accent1"/>
          </a:solidFill>
          <a:ln cap="flat" cmpd="sng" w="12700">
            <a:solidFill>
              <a:srgbClr val="008B8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Arial"/>
                <a:ea typeface="Arial"/>
                <a:cs typeface="Arial"/>
                <a:sym typeface="Arial"/>
              </a:rPr>
              <a:t>B</a:t>
            </a:r>
            <a:endParaRPr/>
          </a:p>
        </p:txBody>
      </p:sp>
      <p:sp>
        <p:nvSpPr>
          <p:cNvPr id="443" name="Google Shape;443;p26"/>
          <p:cNvSpPr/>
          <p:nvPr/>
        </p:nvSpPr>
        <p:spPr>
          <a:xfrm>
            <a:off x="7162797" y="2232208"/>
            <a:ext cx="389965" cy="376518"/>
          </a:xfrm>
          <a:prstGeom prst="ellipse">
            <a:avLst/>
          </a:prstGeom>
          <a:solidFill>
            <a:schemeClr val="accent2"/>
          </a:solidFill>
          <a:ln cap="flat" cmpd="sng" w="12700">
            <a:solidFill>
              <a:srgbClr val="A040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Arial"/>
                <a:ea typeface="Arial"/>
                <a:cs typeface="Arial"/>
                <a:sym typeface="Arial"/>
              </a:rPr>
              <a:t>C</a:t>
            </a:r>
            <a:endParaRPr/>
          </a:p>
        </p:txBody>
      </p:sp>
      <p:sp>
        <p:nvSpPr>
          <p:cNvPr id="444" name="Google Shape;444;p26"/>
          <p:cNvSpPr/>
          <p:nvPr/>
        </p:nvSpPr>
        <p:spPr>
          <a:xfrm>
            <a:off x="7162797" y="2761125"/>
            <a:ext cx="389965" cy="376518"/>
          </a:xfrm>
          <a:prstGeom prst="ellipse">
            <a:avLst/>
          </a:prstGeom>
          <a:solidFill>
            <a:schemeClr val="accent2"/>
          </a:solidFill>
          <a:ln cap="flat" cmpd="sng" w="12700">
            <a:solidFill>
              <a:srgbClr val="A040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Arial"/>
                <a:ea typeface="Arial"/>
                <a:cs typeface="Arial"/>
                <a:sym typeface="Arial"/>
              </a:rPr>
              <a:t>D</a:t>
            </a:r>
            <a:endParaRPr/>
          </a:p>
        </p:txBody>
      </p:sp>
      <p:sp>
        <p:nvSpPr>
          <p:cNvPr id="445" name="Google Shape;445;p26"/>
          <p:cNvSpPr/>
          <p:nvPr/>
        </p:nvSpPr>
        <p:spPr>
          <a:xfrm>
            <a:off x="7162797" y="3290042"/>
            <a:ext cx="389965" cy="376518"/>
          </a:xfrm>
          <a:prstGeom prst="ellipse">
            <a:avLst/>
          </a:prstGeom>
          <a:solidFill>
            <a:schemeClr val="accent2"/>
          </a:solidFill>
          <a:ln cap="flat" cmpd="sng" w="12700">
            <a:solidFill>
              <a:srgbClr val="A040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Arial"/>
                <a:ea typeface="Arial"/>
                <a:cs typeface="Arial"/>
                <a:sym typeface="Arial"/>
              </a:rPr>
              <a:t>E</a:t>
            </a:r>
            <a:endParaRPr/>
          </a:p>
        </p:txBody>
      </p:sp>
      <p:sp>
        <p:nvSpPr>
          <p:cNvPr id="446" name="Google Shape;446;p26"/>
          <p:cNvSpPr/>
          <p:nvPr/>
        </p:nvSpPr>
        <p:spPr>
          <a:xfrm>
            <a:off x="7162797" y="3814482"/>
            <a:ext cx="389965" cy="376518"/>
          </a:xfrm>
          <a:prstGeom prst="ellipse">
            <a:avLst/>
          </a:prstGeom>
          <a:solidFill>
            <a:schemeClr val="accent2"/>
          </a:solidFill>
          <a:ln cap="flat" cmpd="sng" w="12700">
            <a:solidFill>
              <a:srgbClr val="A040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Arial"/>
                <a:ea typeface="Arial"/>
                <a:cs typeface="Arial"/>
                <a:sym typeface="Arial"/>
              </a:rPr>
              <a:t>F</a:t>
            </a:r>
            <a:endParaRPr/>
          </a:p>
        </p:txBody>
      </p:sp>
      <p:cxnSp>
        <p:nvCxnSpPr>
          <p:cNvPr id="447" name="Google Shape;447;p26"/>
          <p:cNvCxnSpPr>
            <a:stCxn id="446" idx="2"/>
            <a:endCxn id="441" idx="0"/>
          </p:cNvCxnSpPr>
          <p:nvPr/>
        </p:nvCxnSpPr>
        <p:spPr>
          <a:xfrm flipH="1">
            <a:off x="6662997" y="4002741"/>
            <a:ext cx="499800" cy="515400"/>
          </a:xfrm>
          <a:prstGeom prst="curvedConnector2">
            <a:avLst/>
          </a:prstGeom>
          <a:noFill/>
          <a:ln cap="flat" cmpd="sng" w="9525">
            <a:solidFill>
              <a:schemeClr val="accent2"/>
            </a:solidFill>
            <a:prstDash val="solid"/>
            <a:miter lim="800000"/>
            <a:headEnd len="sm" w="sm" type="none"/>
            <a:tailEnd len="med" w="med" type="triangle"/>
          </a:ln>
        </p:spPr>
      </p:cxnSp>
      <p:cxnSp>
        <p:nvCxnSpPr>
          <p:cNvPr id="448" name="Google Shape;448;p26"/>
          <p:cNvCxnSpPr>
            <a:stCxn id="446" idx="6"/>
            <a:endCxn id="442" idx="0"/>
          </p:cNvCxnSpPr>
          <p:nvPr/>
        </p:nvCxnSpPr>
        <p:spPr>
          <a:xfrm>
            <a:off x="7552762" y="4002741"/>
            <a:ext cx="499800" cy="515400"/>
          </a:xfrm>
          <a:prstGeom prst="curvedConnector2">
            <a:avLst/>
          </a:prstGeom>
          <a:noFill/>
          <a:ln cap="flat" cmpd="sng" w="9525">
            <a:solidFill>
              <a:schemeClr val="accent2"/>
            </a:solidFill>
            <a:prstDash val="solid"/>
            <a:miter lim="800000"/>
            <a:headEnd len="sm" w="sm" type="none"/>
            <a:tailEnd len="med" w="med" type="triangle"/>
          </a:ln>
        </p:spPr>
      </p:cxnSp>
      <p:cxnSp>
        <p:nvCxnSpPr>
          <p:cNvPr id="449" name="Google Shape;449;p26"/>
          <p:cNvCxnSpPr>
            <a:stCxn id="445" idx="2"/>
            <a:endCxn id="441" idx="0"/>
          </p:cNvCxnSpPr>
          <p:nvPr/>
        </p:nvCxnSpPr>
        <p:spPr>
          <a:xfrm flipH="1">
            <a:off x="6662997" y="3478301"/>
            <a:ext cx="499800" cy="1039800"/>
          </a:xfrm>
          <a:prstGeom prst="curvedConnector2">
            <a:avLst/>
          </a:prstGeom>
          <a:noFill/>
          <a:ln cap="flat" cmpd="sng" w="9525">
            <a:solidFill>
              <a:schemeClr val="accent2"/>
            </a:solidFill>
            <a:prstDash val="solid"/>
            <a:miter lim="800000"/>
            <a:headEnd len="sm" w="sm" type="none"/>
            <a:tailEnd len="med" w="med" type="triangle"/>
          </a:ln>
        </p:spPr>
      </p:cxnSp>
      <p:cxnSp>
        <p:nvCxnSpPr>
          <p:cNvPr id="450" name="Google Shape;450;p26"/>
          <p:cNvCxnSpPr>
            <a:stCxn id="445" idx="6"/>
            <a:endCxn id="442" idx="0"/>
          </p:cNvCxnSpPr>
          <p:nvPr/>
        </p:nvCxnSpPr>
        <p:spPr>
          <a:xfrm>
            <a:off x="7552762" y="3478301"/>
            <a:ext cx="499800" cy="1039800"/>
          </a:xfrm>
          <a:prstGeom prst="curvedConnector2">
            <a:avLst/>
          </a:prstGeom>
          <a:noFill/>
          <a:ln cap="flat" cmpd="sng" w="9525">
            <a:solidFill>
              <a:schemeClr val="accent2"/>
            </a:solidFill>
            <a:prstDash val="solid"/>
            <a:miter lim="800000"/>
            <a:headEnd len="sm" w="sm" type="none"/>
            <a:tailEnd len="med" w="med" type="triangle"/>
          </a:ln>
        </p:spPr>
      </p:cxnSp>
      <p:cxnSp>
        <p:nvCxnSpPr>
          <p:cNvPr id="451" name="Google Shape;451;p26"/>
          <p:cNvCxnSpPr>
            <a:stCxn id="444" idx="6"/>
            <a:endCxn id="442" idx="0"/>
          </p:cNvCxnSpPr>
          <p:nvPr/>
        </p:nvCxnSpPr>
        <p:spPr>
          <a:xfrm>
            <a:off x="7552762" y="2949384"/>
            <a:ext cx="499800" cy="1568700"/>
          </a:xfrm>
          <a:prstGeom prst="curvedConnector2">
            <a:avLst/>
          </a:prstGeom>
          <a:noFill/>
          <a:ln cap="flat" cmpd="sng" w="9525">
            <a:solidFill>
              <a:schemeClr val="accent2"/>
            </a:solidFill>
            <a:prstDash val="solid"/>
            <a:miter lim="800000"/>
            <a:headEnd len="sm" w="sm" type="none"/>
            <a:tailEnd len="med" w="med" type="triangle"/>
          </a:ln>
        </p:spPr>
      </p:cxnSp>
      <p:cxnSp>
        <p:nvCxnSpPr>
          <p:cNvPr id="452" name="Google Shape;452;p26"/>
          <p:cNvCxnSpPr>
            <a:stCxn id="444" idx="2"/>
            <a:endCxn id="441" idx="0"/>
          </p:cNvCxnSpPr>
          <p:nvPr/>
        </p:nvCxnSpPr>
        <p:spPr>
          <a:xfrm flipH="1">
            <a:off x="6662997" y="2949384"/>
            <a:ext cx="499800" cy="1568700"/>
          </a:xfrm>
          <a:prstGeom prst="curvedConnector2">
            <a:avLst/>
          </a:prstGeom>
          <a:noFill/>
          <a:ln cap="flat" cmpd="sng" w="9525">
            <a:solidFill>
              <a:schemeClr val="accent2"/>
            </a:solidFill>
            <a:prstDash val="solid"/>
            <a:miter lim="800000"/>
            <a:headEnd len="sm" w="sm" type="none"/>
            <a:tailEnd len="med" w="med" type="triangle"/>
          </a:ln>
        </p:spPr>
      </p:cxnSp>
      <p:cxnSp>
        <p:nvCxnSpPr>
          <p:cNvPr id="453" name="Google Shape;453;p26"/>
          <p:cNvCxnSpPr>
            <a:stCxn id="443" idx="2"/>
            <a:endCxn id="441" idx="0"/>
          </p:cNvCxnSpPr>
          <p:nvPr/>
        </p:nvCxnSpPr>
        <p:spPr>
          <a:xfrm flipH="1">
            <a:off x="6662997" y="2420467"/>
            <a:ext cx="499800" cy="2097600"/>
          </a:xfrm>
          <a:prstGeom prst="curvedConnector2">
            <a:avLst/>
          </a:prstGeom>
          <a:noFill/>
          <a:ln cap="flat" cmpd="sng" w="9525">
            <a:solidFill>
              <a:schemeClr val="accent2"/>
            </a:solidFill>
            <a:prstDash val="solid"/>
            <a:miter lim="800000"/>
            <a:headEnd len="sm" w="sm" type="none"/>
            <a:tailEnd len="med" w="med" type="triangle"/>
          </a:ln>
        </p:spPr>
      </p:cxnSp>
      <p:cxnSp>
        <p:nvCxnSpPr>
          <p:cNvPr id="454" name="Google Shape;454;p26"/>
          <p:cNvCxnSpPr>
            <a:stCxn id="443" idx="6"/>
            <a:endCxn id="442" idx="0"/>
          </p:cNvCxnSpPr>
          <p:nvPr/>
        </p:nvCxnSpPr>
        <p:spPr>
          <a:xfrm>
            <a:off x="7552762" y="2420467"/>
            <a:ext cx="499800" cy="2097600"/>
          </a:xfrm>
          <a:prstGeom prst="curvedConnector2">
            <a:avLst/>
          </a:prstGeom>
          <a:noFill/>
          <a:ln cap="flat" cmpd="sng" w="9525">
            <a:solidFill>
              <a:schemeClr val="accent2"/>
            </a:solidFill>
            <a:prstDash val="solid"/>
            <a:miter lim="800000"/>
            <a:headEnd len="sm" w="sm" type="none"/>
            <a:tailEnd len="med" w="med" type="triangle"/>
          </a:ln>
        </p:spPr>
      </p:cxnSp>
      <p:sp>
        <p:nvSpPr>
          <p:cNvPr id="455" name="Google Shape;455;p26"/>
          <p:cNvSpPr txBox="1"/>
          <p:nvPr/>
        </p:nvSpPr>
        <p:spPr>
          <a:xfrm>
            <a:off x="6403038" y="1732745"/>
            <a:ext cx="1909482" cy="36307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2000">
                <a:solidFill>
                  <a:schemeClr val="dk2"/>
                </a:solidFill>
                <a:latin typeface="Arial"/>
                <a:ea typeface="Arial"/>
                <a:cs typeface="Arial"/>
                <a:sym typeface="Arial"/>
              </a:rPr>
              <a:t>Co-citation</a:t>
            </a:r>
            <a:endParaRPr/>
          </a:p>
        </p:txBody>
      </p:sp>
      <p:sp>
        <p:nvSpPr>
          <p:cNvPr id="456" name="Google Shape;456;p26"/>
          <p:cNvSpPr txBox="1"/>
          <p:nvPr/>
        </p:nvSpPr>
        <p:spPr>
          <a:xfrm>
            <a:off x="5838261" y="5031112"/>
            <a:ext cx="3039035" cy="104723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800">
                <a:solidFill>
                  <a:schemeClr val="dk2"/>
                </a:solidFill>
                <a:latin typeface="Arial"/>
                <a:ea typeface="Arial"/>
                <a:cs typeface="Arial"/>
                <a:sym typeface="Arial"/>
              </a:rPr>
              <a:t>The more articles are citing the same two works, the more these documents are related.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7"/>
          <p:cNvSpPr txBox="1"/>
          <p:nvPr>
            <p:ph idx="1" type="body"/>
          </p:nvPr>
        </p:nvSpPr>
        <p:spPr>
          <a:xfrm>
            <a:off x="360725" y="1290637"/>
            <a:ext cx="5179463" cy="4572281"/>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B0C6DB"/>
              </a:buClr>
              <a:buSzPts val="1800"/>
              <a:buNone/>
            </a:pPr>
            <a:r>
              <a:rPr lang="en-GB" sz="1800">
                <a:solidFill>
                  <a:srgbClr val="B0C6DB"/>
                </a:solidFill>
              </a:rPr>
              <a:t>Direct citation analysis:</a:t>
            </a:r>
            <a:endParaRPr/>
          </a:p>
          <a:p>
            <a:pPr indent="-285750" lvl="0" marL="285750" rtl="0" algn="l">
              <a:lnSpc>
                <a:spcPct val="95000"/>
              </a:lnSpc>
              <a:spcBef>
                <a:spcPts val="0"/>
              </a:spcBef>
              <a:spcAft>
                <a:spcPts val="0"/>
              </a:spcAft>
              <a:buClr>
                <a:srgbClr val="B0C6DB"/>
              </a:buClr>
              <a:buSzPts val="1800"/>
              <a:buFont typeface="Arial"/>
              <a:buChar char="-"/>
            </a:pPr>
            <a:r>
              <a:rPr lang="en-GB" sz="1800">
                <a:solidFill>
                  <a:srgbClr val="B0C6DB"/>
                </a:solidFill>
              </a:rPr>
              <a:t>Looking how a paper/journal/discipline build on previous knowledge</a:t>
            </a:r>
            <a:endParaRPr/>
          </a:p>
          <a:p>
            <a:pPr indent="-285750" lvl="0" marL="285750" rtl="0" algn="l">
              <a:lnSpc>
                <a:spcPct val="95000"/>
              </a:lnSpc>
              <a:spcBef>
                <a:spcPts val="0"/>
              </a:spcBef>
              <a:spcAft>
                <a:spcPts val="0"/>
              </a:spcAft>
              <a:buClr>
                <a:srgbClr val="B0C6DB"/>
              </a:buClr>
              <a:buSzPts val="1800"/>
              <a:buFont typeface="Arial"/>
              <a:buChar char="-"/>
            </a:pPr>
            <a:r>
              <a:rPr lang="en-GB" sz="1800">
                <a:solidFill>
                  <a:srgbClr val="B0C6DB"/>
                </a:solidFill>
              </a:rPr>
              <a:t>Looking how a paper/journal/discipline is important to future knowledge</a:t>
            </a:r>
            <a:endParaRPr/>
          </a:p>
          <a:p>
            <a:pPr indent="0" lvl="0" marL="0" rtl="0" algn="l">
              <a:lnSpc>
                <a:spcPct val="95000"/>
              </a:lnSpc>
              <a:spcBef>
                <a:spcPts val="0"/>
              </a:spcBef>
              <a:spcAft>
                <a:spcPts val="0"/>
              </a:spcAft>
              <a:buClr>
                <a:srgbClr val="32506E"/>
              </a:buClr>
              <a:buSzPts val="800"/>
              <a:buNone/>
            </a:pPr>
            <a:r>
              <a:t/>
            </a:r>
            <a:endParaRPr sz="800"/>
          </a:p>
          <a:p>
            <a:pPr indent="0" lvl="0" marL="0" rtl="0" algn="l">
              <a:lnSpc>
                <a:spcPct val="95000"/>
              </a:lnSpc>
              <a:spcBef>
                <a:spcPts val="0"/>
              </a:spcBef>
              <a:spcAft>
                <a:spcPts val="0"/>
              </a:spcAft>
              <a:buClr>
                <a:srgbClr val="32506E"/>
              </a:buClr>
              <a:buSzPts val="1800"/>
              <a:buNone/>
            </a:pPr>
            <a:r>
              <a:rPr lang="en-GB" sz="1800"/>
              <a:t>Relatedness of papers:</a:t>
            </a:r>
            <a:endParaRPr/>
          </a:p>
          <a:p>
            <a:pPr indent="-285750" lvl="0" marL="285750" rtl="0" algn="l">
              <a:lnSpc>
                <a:spcPct val="95000"/>
              </a:lnSpc>
              <a:spcBef>
                <a:spcPts val="0"/>
              </a:spcBef>
              <a:spcAft>
                <a:spcPts val="0"/>
              </a:spcAft>
              <a:buClr>
                <a:srgbClr val="32506E"/>
              </a:buClr>
              <a:buSzPts val="1800"/>
              <a:buFont typeface="Arial"/>
              <a:buChar char="-"/>
            </a:pPr>
            <a:r>
              <a:rPr lang="en-GB" sz="1800"/>
              <a:t>Co-citation analysis </a:t>
            </a:r>
            <a:r>
              <a:rPr lang="en-GB" sz="1400"/>
              <a:t>(Small, 1973; Marshakova 1973)</a:t>
            </a:r>
            <a:endParaRPr/>
          </a:p>
          <a:p>
            <a:pPr indent="-285750" lvl="0" marL="285750" rtl="0" algn="l">
              <a:lnSpc>
                <a:spcPct val="95000"/>
              </a:lnSpc>
              <a:spcBef>
                <a:spcPts val="0"/>
              </a:spcBef>
              <a:spcAft>
                <a:spcPts val="0"/>
              </a:spcAft>
              <a:buClr>
                <a:srgbClr val="32506E"/>
              </a:buClr>
              <a:buSzPts val="1800"/>
              <a:buFont typeface="Arial"/>
              <a:buChar char="-"/>
            </a:pPr>
            <a:r>
              <a:rPr lang="en-GB" sz="1800"/>
              <a:t>Bibliographic coupling </a:t>
            </a:r>
            <a:r>
              <a:rPr lang="en-GB" sz="1400"/>
              <a:t>(Kessler 1963)</a:t>
            </a:r>
            <a:endParaRPr/>
          </a:p>
          <a:p>
            <a:pPr indent="0" lvl="0" marL="0" rtl="0" algn="l">
              <a:lnSpc>
                <a:spcPct val="95000"/>
              </a:lnSpc>
              <a:spcBef>
                <a:spcPts val="0"/>
              </a:spcBef>
              <a:spcAft>
                <a:spcPts val="0"/>
              </a:spcAft>
              <a:buClr>
                <a:srgbClr val="32506E"/>
              </a:buClr>
              <a:buSzPts val="1800"/>
              <a:buNone/>
            </a:pPr>
            <a:r>
              <a:t/>
            </a:r>
            <a:endParaRPr sz="1800"/>
          </a:p>
          <a:p>
            <a:pPr indent="-171450" lvl="0" marL="285750" rtl="0" algn="l">
              <a:lnSpc>
                <a:spcPct val="95000"/>
              </a:lnSpc>
              <a:spcBef>
                <a:spcPts val="0"/>
              </a:spcBef>
              <a:spcAft>
                <a:spcPts val="0"/>
              </a:spcAft>
              <a:buClr>
                <a:srgbClr val="32506E"/>
              </a:buClr>
              <a:buSzPts val="1800"/>
              <a:buFont typeface="Arial"/>
              <a:buNone/>
            </a:pPr>
            <a:r>
              <a:t/>
            </a:r>
            <a:endParaRPr sz="1800"/>
          </a:p>
        </p:txBody>
      </p:sp>
      <p:sp>
        <p:nvSpPr>
          <p:cNvPr id="463" name="Google Shape;463;p27"/>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Scientometric indicators</a:t>
            </a:r>
            <a:endParaRPr/>
          </a:p>
        </p:txBody>
      </p:sp>
      <p:sp>
        <p:nvSpPr>
          <p:cNvPr id="464" name="Google Shape;464;p27"/>
          <p:cNvSpPr/>
          <p:nvPr/>
        </p:nvSpPr>
        <p:spPr>
          <a:xfrm>
            <a:off x="6602503" y="2205315"/>
            <a:ext cx="389965" cy="376518"/>
          </a:xfrm>
          <a:prstGeom prst="ellipse">
            <a:avLst/>
          </a:prstGeom>
          <a:solidFill>
            <a:schemeClr val="accent1"/>
          </a:solidFill>
          <a:ln cap="flat" cmpd="sng" w="12700">
            <a:solidFill>
              <a:srgbClr val="008B8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Arial"/>
                <a:ea typeface="Arial"/>
                <a:cs typeface="Arial"/>
                <a:sym typeface="Arial"/>
              </a:rPr>
              <a:t>A</a:t>
            </a:r>
            <a:endParaRPr/>
          </a:p>
        </p:txBody>
      </p:sp>
      <p:sp>
        <p:nvSpPr>
          <p:cNvPr id="465" name="Google Shape;465;p27"/>
          <p:cNvSpPr/>
          <p:nvPr/>
        </p:nvSpPr>
        <p:spPr>
          <a:xfrm>
            <a:off x="7992032" y="2205315"/>
            <a:ext cx="389965" cy="376518"/>
          </a:xfrm>
          <a:prstGeom prst="ellipse">
            <a:avLst/>
          </a:prstGeom>
          <a:solidFill>
            <a:schemeClr val="accent1"/>
          </a:solidFill>
          <a:ln cap="flat" cmpd="sng" w="12700">
            <a:solidFill>
              <a:srgbClr val="008B8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Arial"/>
                <a:ea typeface="Arial"/>
                <a:cs typeface="Arial"/>
                <a:sym typeface="Arial"/>
              </a:rPr>
              <a:t>B</a:t>
            </a:r>
            <a:endParaRPr/>
          </a:p>
        </p:txBody>
      </p:sp>
      <p:sp>
        <p:nvSpPr>
          <p:cNvPr id="466" name="Google Shape;466;p27"/>
          <p:cNvSpPr/>
          <p:nvPr/>
        </p:nvSpPr>
        <p:spPr>
          <a:xfrm>
            <a:off x="7297267" y="2554942"/>
            <a:ext cx="389965" cy="376518"/>
          </a:xfrm>
          <a:prstGeom prst="ellipse">
            <a:avLst/>
          </a:prstGeom>
          <a:solidFill>
            <a:schemeClr val="accent2"/>
          </a:solidFill>
          <a:ln cap="flat" cmpd="sng" w="12700">
            <a:solidFill>
              <a:srgbClr val="A040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Arial"/>
                <a:ea typeface="Arial"/>
                <a:cs typeface="Arial"/>
                <a:sym typeface="Arial"/>
              </a:rPr>
              <a:t>C</a:t>
            </a:r>
            <a:endParaRPr/>
          </a:p>
        </p:txBody>
      </p:sp>
      <p:sp>
        <p:nvSpPr>
          <p:cNvPr id="467" name="Google Shape;467;p27"/>
          <p:cNvSpPr/>
          <p:nvPr/>
        </p:nvSpPr>
        <p:spPr>
          <a:xfrm>
            <a:off x="7297267" y="3083859"/>
            <a:ext cx="389965" cy="376518"/>
          </a:xfrm>
          <a:prstGeom prst="ellipse">
            <a:avLst/>
          </a:prstGeom>
          <a:solidFill>
            <a:schemeClr val="accent2"/>
          </a:solidFill>
          <a:ln cap="flat" cmpd="sng" w="12700">
            <a:solidFill>
              <a:srgbClr val="A040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Arial"/>
                <a:ea typeface="Arial"/>
                <a:cs typeface="Arial"/>
                <a:sym typeface="Arial"/>
              </a:rPr>
              <a:t>D</a:t>
            </a:r>
            <a:endParaRPr/>
          </a:p>
        </p:txBody>
      </p:sp>
      <p:sp>
        <p:nvSpPr>
          <p:cNvPr id="468" name="Google Shape;468;p27"/>
          <p:cNvSpPr/>
          <p:nvPr/>
        </p:nvSpPr>
        <p:spPr>
          <a:xfrm>
            <a:off x="7297267" y="3612776"/>
            <a:ext cx="389965" cy="376518"/>
          </a:xfrm>
          <a:prstGeom prst="ellipse">
            <a:avLst/>
          </a:prstGeom>
          <a:solidFill>
            <a:schemeClr val="accent2"/>
          </a:solidFill>
          <a:ln cap="flat" cmpd="sng" w="12700">
            <a:solidFill>
              <a:srgbClr val="A040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Arial"/>
                <a:ea typeface="Arial"/>
                <a:cs typeface="Arial"/>
                <a:sym typeface="Arial"/>
              </a:rPr>
              <a:t>E</a:t>
            </a:r>
            <a:endParaRPr/>
          </a:p>
        </p:txBody>
      </p:sp>
      <p:sp>
        <p:nvSpPr>
          <p:cNvPr id="469" name="Google Shape;469;p27"/>
          <p:cNvSpPr/>
          <p:nvPr/>
        </p:nvSpPr>
        <p:spPr>
          <a:xfrm>
            <a:off x="7297267" y="4137216"/>
            <a:ext cx="389965" cy="376518"/>
          </a:xfrm>
          <a:prstGeom prst="ellipse">
            <a:avLst/>
          </a:prstGeom>
          <a:solidFill>
            <a:schemeClr val="accent2"/>
          </a:solidFill>
          <a:ln cap="flat" cmpd="sng" w="12700">
            <a:solidFill>
              <a:srgbClr val="A040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Arial"/>
                <a:ea typeface="Arial"/>
                <a:cs typeface="Arial"/>
                <a:sym typeface="Arial"/>
              </a:rPr>
              <a:t>F</a:t>
            </a:r>
            <a:endParaRPr/>
          </a:p>
        </p:txBody>
      </p:sp>
      <p:cxnSp>
        <p:nvCxnSpPr>
          <p:cNvPr id="470" name="Google Shape;470;p27"/>
          <p:cNvCxnSpPr>
            <a:stCxn id="469" idx="2"/>
            <a:endCxn id="464" idx="4"/>
          </p:cNvCxnSpPr>
          <p:nvPr/>
        </p:nvCxnSpPr>
        <p:spPr>
          <a:xfrm rot="10800000">
            <a:off x="6797467" y="2581875"/>
            <a:ext cx="499800" cy="1743600"/>
          </a:xfrm>
          <a:prstGeom prst="curvedConnector2">
            <a:avLst/>
          </a:prstGeom>
          <a:noFill/>
          <a:ln cap="flat" cmpd="sng" w="9525">
            <a:solidFill>
              <a:schemeClr val="accent1"/>
            </a:solidFill>
            <a:prstDash val="solid"/>
            <a:miter lim="800000"/>
            <a:headEnd len="med" w="med" type="triangle"/>
            <a:tailEnd len="sm" w="sm" type="none"/>
          </a:ln>
        </p:spPr>
      </p:cxnSp>
      <p:cxnSp>
        <p:nvCxnSpPr>
          <p:cNvPr id="471" name="Google Shape;471;p27"/>
          <p:cNvCxnSpPr>
            <a:stCxn id="469" idx="6"/>
            <a:endCxn id="465" idx="4"/>
          </p:cNvCxnSpPr>
          <p:nvPr/>
        </p:nvCxnSpPr>
        <p:spPr>
          <a:xfrm flipH="1" rot="10800000">
            <a:off x="7687232" y="2581875"/>
            <a:ext cx="499800" cy="1743600"/>
          </a:xfrm>
          <a:prstGeom prst="curvedConnector2">
            <a:avLst/>
          </a:prstGeom>
          <a:noFill/>
          <a:ln cap="flat" cmpd="sng" w="9525">
            <a:solidFill>
              <a:schemeClr val="accent1"/>
            </a:solidFill>
            <a:prstDash val="solid"/>
            <a:miter lim="800000"/>
            <a:headEnd len="med" w="med" type="triangle"/>
            <a:tailEnd len="sm" w="sm" type="none"/>
          </a:ln>
        </p:spPr>
      </p:cxnSp>
      <p:cxnSp>
        <p:nvCxnSpPr>
          <p:cNvPr id="472" name="Google Shape;472;p27"/>
          <p:cNvCxnSpPr>
            <a:stCxn id="468" idx="2"/>
            <a:endCxn id="464" idx="4"/>
          </p:cNvCxnSpPr>
          <p:nvPr/>
        </p:nvCxnSpPr>
        <p:spPr>
          <a:xfrm rot="10800000">
            <a:off x="6797467" y="2581835"/>
            <a:ext cx="499800" cy="1219200"/>
          </a:xfrm>
          <a:prstGeom prst="curvedConnector2">
            <a:avLst/>
          </a:prstGeom>
          <a:noFill/>
          <a:ln cap="flat" cmpd="sng" w="9525">
            <a:solidFill>
              <a:schemeClr val="accent1"/>
            </a:solidFill>
            <a:prstDash val="solid"/>
            <a:miter lim="800000"/>
            <a:headEnd len="med" w="med" type="triangle"/>
            <a:tailEnd len="sm" w="sm" type="none"/>
          </a:ln>
        </p:spPr>
      </p:cxnSp>
      <p:cxnSp>
        <p:nvCxnSpPr>
          <p:cNvPr id="473" name="Google Shape;473;p27"/>
          <p:cNvCxnSpPr>
            <a:stCxn id="468" idx="6"/>
            <a:endCxn id="465" idx="4"/>
          </p:cNvCxnSpPr>
          <p:nvPr/>
        </p:nvCxnSpPr>
        <p:spPr>
          <a:xfrm flipH="1" rot="10800000">
            <a:off x="7687232" y="2581835"/>
            <a:ext cx="499800" cy="1219200"/>
          </a:xfrm>
          <a:prstGeom prst="curvedConnector2">
            <a:avLst/>
          </a:prstGeom>
          <a:noFill/>
          <a:ln cap="flat" cmpd="sng" w="9525">
            <a:solidFill>
              <a:schemeClr val="accent1"/>
            </a:solidFill>
            <a:prstDash val="solid"/>
            <a:miter lim="800000"/>
            <a:headEnd len="med" w="med" type="triangle"/>
            <a:tailEnd len="sm" w="sm" type="none"/>
          </a:ln>
        </p:spPr>
      </p:cxnSp>
      <p:cxnSp>
        <p:nvCxnSpPr>
          <p:cNvPr id="474" name="Google Shape;474;p27"/>
          <p:cNvCxnSpPr>
            <a:stCxn id="467" idx="6"/>
            <a:endCxn id="465" idx="4"/>
          </p:cNvCxnSpPr>
          <p:nvPr/>
        </p:nvCxnSpPr>
        <p:spPr>
          <a:xfrm flipH="1" rot="10800000">
            <a:off x="7687232" y="2581818"/>
            <a:ext cx="499800" cy="690300"/>
          </a:xfrm>
          <a:prstGeom prst="curvedConnector2">
            <a:avLst/>
          </a:prstGeom>
          <a:noFill/>
          <a:ln cap="flat" cmpd="sng" w="9525">
            <a:solidFill>
              <a:schemeClr val="accent1"/>
            </a:solidFill>
            <a:prstDash val="solid"/>
            <a:miter lim="800000"/>
            <a:headEnd len="med" w="med" type="triangle"/>
            <a:tailEnd len="sm" w="sm" type="none"/>
          </a:ln>
        </p:spPr>
      </p:cxnSp>
      <p:cxnSp>
        <p:nvCxnSpPr>
          <p:cNvPr id="475" name="Google Shape;475;p27"/>
          <p:cNvCxnSpPr>
            <a:stCxn id="467" idx="2"/>
            <a:endCxn id="464" idx="4"/>
          </p:cNvCxnSpPr>
          <p:nvPr/>
        </p:nvCxnSpPr>
        <p:spPr>
          <a:xfrm rot="10800000">
            <a:off x="6797467" y="2581818"/>
            <a:ext cx="499800" cy="690300"/>
          </a:xfrm>
          <a:prstGeom prst="curvedConnector2">
            <a:avLst/>
          </a:prstGeom>
          <a:noFill/>
          <a:ln cap="flat" cmpd="sng" w="9525">
            <a:solidFill>
              <a:schemeClr val="accent1"/>
            </a:solidFill>
            <a:prstDash val="solid"/>
            <a:miter lim="800000"/>
            <a:headEnd len="med" w="med" type="triangle"/>
            <a:tailEnd len="sm" w="sm" type="none"/>
          </a:ln>
        </p:spPr>
      </p:cxnSp>
      <p:cxnSp>
        <p:nvCxnSpPr>
          <p:cNvPr id="476" name="Google Shape;476;p27"/>
          <p:cNvCxnSpPr>
            <a:stCxn id="466" idx="2"/>
            <a:endCxn id="464" idx="4"/>
          </p:cNvCxnSpPr>
          <p:nvPr/>
        </p:nvCxnSpPr>
        <p:spPr>
          <a:xfrm rot="10800000">
            <a:off x="6797467" y="2581801"/>
            <a:ext cx="499800" cy="161400"/>
          </a:xfrm>
          <a:prstGeom prst="curvedConnector2">
            <a:avLst/>
          </a:prstGeom>
          <a:noFill/>
          <a:ln cap="flat" cmpd="sng" w="9525">
            <a:solidFill>
              <a:schemeClr val="accent1"/>
            </a:solidFill>
            <a:prstDash val="solid"/>
            <a:miter lim="800000"/>
            <a:headEnd len="med" w="med" type="triangle"/>
            <a:tailEnd len="sm" w="sm" type="none"/>
          </a:ln>
        </p:spPr>
      </p:cxnSp>
      <p:cxnSp>
        <p:nvCxnSpPr>
          <p:cNvPr id="477" name="Google Shape;477;p27"/>
          <p:cNvCxnSpPr>
            <a:stCxn id="466" idx="6"/>
            <a:endCxn id="465" idx="4"/>
          </p:cNvCxnSpPr>
          <p:nvPr/>
        </p:nvCxnSpPr>
        <p:spPr>
          <a:xfrm flipH="1" rot="10800000">
            <a:off x="7687232" y="2581801"/>
            <a:ext cx="499800" cy="161400"/>
          </a:xfrm>
          <a:prstGeom prst="curvedConnector2">
            <a:avLst/>
          </a:prstGeom>
          <a:noFill/>
          <a:ln cap="flat" cmpd="sng" w="9525">
            <a:solidFill>
              <a:schemeClr val="accent1"/>
            </a:solidFill>
            <a:prstDash val="solid"/>
            <a:miter lim="800000"/>
            <a:headEnd len="med" w="med" type="triangle"/>
            <a:tailEnd len="sm" w="sm" type="none"/>
          </a:ln>
        </p:spPr>
      </p:cxnSp>
      <p:sp>
        <p:nvSpPr>
          <p:cNvPr id="478" name="Google Shape;478;p27"/>
          <p:cNvSpPr txBox="1"/>
          <p:nvPr/>
        </p:nvSpPr>
        <p:spPr>
          <a:xfrm>
            <a:off x="6115044" y="1438189"/>
            <a:ext cx="2754410" cy="36307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2000">
                <a:solidFill>
                  <a:schemeClr val="dk2"/>
                </a:solidFill>
                <a:latin typeface="Arial"/>
                <a:ea typeface="Arial"/>
                <a:cs typeface="Arial"/>
                <a:sym typeface="Arial"/>
              </a:rPr>
              <a:t>Bibliographic coupling</a:t>
            </a:r>
            <a:endParaRPr/>
          </a:p>
        </p:txBody>
      </p:sp>
      <p:sp>
        <p:nvSpPr>
          <p:cNvPr id="479" name="Google Shape;479;p27"/>
          <p:cNvSpPr txBox="1"/>
          <p:nvPr/>
        </p:nvSpPr>
        <p:spPr>
          <a:xfrm>
            <a:off x="5939679" y="4701993"/>
            <a:ext cx="2929775" cy="100789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800">
                <a:solidFill>
                  <a:schemeClr val="dk2"/>
                </a:solidFill>
                <a:latin typeface="Arial"/>
                <a:ea typeface="Arial"/>
                <a:cs typeface="Arial"/>
                <a:sym typeface="Arial"/>
              </a:rPr>
              <a:t>Infer the strength of the relationship between two documents based on how many citations they share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28"/>
          <p:cNvPicPr preferRelativeResize="0"/>
          <p:nvPr/>
        </p:nvPicPr>
        <p:blipFill rotWithShape="1">
          <a:blip r:embed="rId3">
            <a:alphaModFix/>
          </a:blip>
          <a:srcRect b="0" l="0" r="0" t="0"/>
          <a:stretch/>
        </p:blipFill>
        <p:spPr>
          <a:xfrm>
            <a:off x="5703551" y="1088609"/>
            <a:ext cx="3440449" cy="2340391"/>
          </a:xfrm>
          <a:prstGeom prst="rect">
            <a:avLst/>
          </a:prstGeom>
          <a:noFill/>
          <a:ln>
            <a:noFill/>
          </a:ln>
        </p:spPr>
      </p:pic>
      <p:sp>
        <p:nvSpPr>
          <p:cNvPr id="486" name="Google Shape;486;p28"/>
          <p:cNvSpPr txBox="1"/>
          <p:nvPr>
            <p:ph idx="1" type="body"/>
          </p:nvPr>
        </p:nvSpPr>
        <p:spPr>
          <a:xfrm>
            <a:off x="360725" y="1290637"/>
            <a:ext cx="5179463" cy="4572281"/>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B0C6DB"/>
              </a:buClr>
              <a:buSzPts val="1800"/>
              <a:buNone/>
            </a:pPr>
            <a:r>
              <a:rPr lang="en-GB" sz="1800">
                <a:solidFill>
                  <a:srgbClr val="B0C6DB"/>
                </a:solidFill>
              </a:rPr>
              <a:t>Direct citation analysis:</a:t>
            </a:r>
            <a:endParaRPr sz="400">
              <a:solidFill>
                <a:srgbClr val="B0C6DB"/>
              </a:solidFill>
            </a:endParaRPr>
          </a:p>
          <a:p>
            <a:pPr indent="-285750" lvl="0" marL="285750" rtl="0" algn="l">
              <a:lnSpc>
                <a:spcPct val="95000"/>
              </a:lnSpc>
              <a:spcBef>
                <a:spcPts val="0"/>
              </a:spcBef>
              <a:spcAft>
                <a:spcPts val="0"/>
              </a:spcAft>
              <a:buClr>
                <a:srgbClr val="B0C6DB"/>
              </a:buClr>
              <a:buSzPts val="1800"/>
              <a:buFont typeface="Arial"/>
              <a:buChar char="-"/>
            </a:pPr>
            <a:r>
              <a:rPr lang="en-GB" sz="1800">
                <a:solidFill>
                  <a:srgbClr val="B0C6DB"/>
                </a:solidFill>
              </a:rPr>
              <a:t>Looking how a paper/journal/discipline build on previous knowledge</a:t>
            </a:r>
            <a:endParaRPr/>
          </a:p>
          <a:p>
            <a:pPr indent="-285750" lvl="0" marL="285750" rtl="0" algn="l">
              <a:lnSpc>
                <a:spcPct val="95000"/>
              </a:lnSpc>
              <a:spcBef>
                <a:spcPts val="0"/>
              </a:spcBef>
              <a:spcAft>
                <a:spcPts val="0"/>
              </a:spcAft>
              <a:buClr>
                <a:srgbClr val="B0C6DB"/>
              </a:buClr>
              <a:buSzPts val="1800"/>
              <a:buFont typeface="Arial"/>
              <a:buChar char="-"/>
            </a:pPr>
            <a:r>
              <a:rPr lang="en-GB" sz="1800">
                <a:solidFill>
                  <a:srgbClr val="B0C6DB"/>
                </a:solidFill>
              </a:rPr>
              <a:t>Looking how a paper/journal/discipline is important to future knowledge</a:t>
            </a:r>
            <a:endParaRPr/>
          </a:p>
          <a:p>
            <a:pPr indent="0" lvl="0" marL="0" rtl="0" algn="l">
              <a:lnSpc>
                <a:spcPct val="95000"/>
              </a:lnSpc>
              <a:spcBef>
                <a:spcPts val="0"/>
              </a:spcBef>
              <a:spcAft>
                <a:spcPts val="0"/>
              </a:spcAft>
              <a:buClr>
                <a:srgbClr val="32506E"/>
              </a:buClr>
              <a:buSzPts val="800"/>
              <a:buNone/>
            </a:pPr>
            <a:r>
              <a:t/>
            </a:r>
            <a:endParaRPr sz="800">
              <a:solidFill>
                <a:srgbClr val="B0C6DB"/>
              </a:solidFill>
            </a:endParaRPr>
          </a:p>
          <a:p>
            <a:pPr indent="0" lvl="0" marL="0" rtl="0" algn="l">
              <a:lnSpc>
                <a:spcPct val="95000"/>
              </a:lnSpc>
              <a:spcBef>
                <a:spcPts val="0"/>
              </a:spcBef>
              <a:spcAft>
                <a:spcPts val="0"/>
              </a:spcAft>
              <a:buClr>
                <a:srgbClr val="B0C6DB"/>
              </a:buClr>
              <a:buSzPts val="1800"/>
              <a:buNone/>
            </a:pPr>
            <a:r>
              <a:rPr lang="en-GB" sz="1800">
                <a:solidFill>
                  <a:srgbClr val="B0C6DB"/>
                </a:solidFill>
              </a:rPr>
              <a:t>Relatedness of papers:</a:t>
            </a:r>
            <a:endParaRPr/>
          </a:p>
          <a:p>
            <a:pPr indent="-285750" lvl="0" marL="285750" rtl="0" algn="l">
              <a:lnSpc>
                <a:spcPct val="95000"/>
              </a:lnSpc>
              <a:spcBef>
                <a:spcPts val="0"/>
              </a:spcBef>
              <a:spcAft>
                <a:spcPts val="0"/>
              </a:spcAft>
              <a:buClr>
                <a:srgbClr val="B0C6DB"/>
              </a:buClr>
              <a:buSzPts val="1800"/>
              <a:buFont typeface="Arial"/>
              <a:buChar char="-"/>
            </a:pPr>
            <a:r>
              <a:rPr lang="en-GB" sz="1800">
                <a:solidFill>
                  <a:srgbClr val="B0C6DB"/>
                </a:solidFill>
              </a:rPr>
              <a:t>Co-citation analysis </a:t>
            </a:r>
            <a:r>
              <a:rPr lang="en-GB" sz="1400">
                <a:solidFill>
                  <a:srgbClr val="B0C6DB"/>
                </a:solidFill>
              </a:rPr>
              <a:t>(Small, 1973; Marshakova 1973)</a:t>
            </a:r>
            <a:endParaRPr sz="1800">
              <a:solidFill>
                <a:srgbClr val="B0C6DB"/>
              </a:solidFill>
            </a:endParaRPr>
          </a:p>
          <a:p>
            <a:pPr indent="-285750" lvl="0" marL="285750" rtl="0" algn="l">
              <a:lnSpc>
                <a:spcPct val="95000"/>
              </a:lnSpc>
              <a:spcBef>
                <a:spcPts val="0"/>
              </a:spcBef>
              <a:spcAft>
                <a:spcPts val="0"/>
              </a:spcAft>
              <a:buClr>
                <a:srgbClr val="B0C6DB"/>
              </a:buClr>
              <a:buSzPts val="1800"/>
              <a:buFont typeface="Arial"/>
              <a:buChar char="-"/>
            </a:pPr>
            <a:r>
              <a:rPr lang="en-GB" sz="1800">
                <a:solidFill>
                  <a:srgbClr val="B0C6DB"/>
                </a:solidFill>
              </a:rPr>
              <a:t>Bibliographic coupling </a:t>
            </a:r>
            <a:r>
              <a:rPr lang="en-GB" sz="1400">
                <a:solidFill>
                  <a:srgbClr val="B0C6DB"/>
                </a:solidFill>
              </a:rPr>
              <a:t>(Kessler 1963)</a:t>
            </a:r>
            <a:endParaRPr sz="800">
              <a:solidFill>
                <a:srgbClr val="B0C6DB"/>
              </a:solidFill>
            </a:endParaRPr>
          </a:p>
          <a:p>
            <a:pPr indent="0" lvl="0" marL="0" rtl="0" algn="l">
              <a:lnSpc>
                <a:spcPct val="95000"/>
              </a:lnSpc>
              <a:spcBef>
                <a:spcPts val="0"/>
              </a:spcBef>
              <a:spcAft>
                <a:spcPts val="0"/>
              </a:spcAft>
              <a:buClr>
                <a:srgbClr val="32506E"/>
              </a:buClr>
              <a:buSzPts val="800"/>
              <a:buNone/>
            </a:pPr>
            <a:r>
              <a:t/>
            </a:r>
            <a:endParaRPr sz="800"/>
          </a:p>
          <a:p>
            <a:pPr indent="0" lvl="0" marL="0" rtl="0" algn="l">
              <a:lnSpc>
                <a:spcPct val="95000"/>
              </a:lnSpc>
              <a:spcBef>
                <a:spcPts val="0"/>
              </a:spcBef>
              <a:spcAft>
                <a:spcPts val="0"/>
              </a:spcAft>
              <a:buClr>
                <a:srgbClr val="32506E"/>
              </a:buClr>
              <a:buSzPts val="1800"/>
              <a:buNone/>
            </a:pPr>
            <a:r>
              <a:rPr lang="en-GB" sz="1800"/>
              <a:t>Understanding the overall structure of science:</a:t>
            </a:r>
            <a:endParaRPr/>
          </a:p>
          <a:p>
            <a:pPr indent="0" lvl="0" marL="0" rtl="0" algn="l">
              <a:lnSpc>
                <a:spcPct val="95000"/>
              </a:lnSpc>
              <a:spcBef>
                <a:spcPts val="0"/>
              </a:spcBef>
              <a:spcAft>
                <a:spcPts val="0"/>
              </a:spcAft>
              <a:buClr>
                <a:srgbClr val="32506E"/>
              </a:buClr>
              <a:buSzPts val="1800"/>
              <a:buNone/>
            </a:pPr>
            <a:r>
              <a:rPr lang="en-GB" sz="1800"/>
              <a:t>🡪 using the above techniques to map the structure of science.  </a:t>
            </a:r>
            <a:endParaRPr/>
          </a:p>
          <a:p>
            <a:pPr indent="-171450" lvl="0" marL="285750" rtl="0" algn="l">
              <a:lnSpc>
                <a:spcPct val="95000"/>
              </a:lnSpc>
              <a:spcBef>
                <a:spcPts val="0"/>
              </a:spcBef>
              <a:spcAft>
                <a:spcPts val="0"/>
              </a:spcAft>
              <a:buClr>
                <a:srgbClr val="32506E"/>
              </a:buClr>
              <a:buSzPts val="1800"/>
              <a:buFont typeface="Arial"/>
              <a:buNone/>
            </a:pPr>
            <a:r>
              <a:t/>
            </a:r>
            <a:endParaRPr sz="1800"/>
          </a:p>
          <a:p>
            <a:pPr indent="-171450" lvl="0" marL="285750" rtl="0" algn="l">
              <a:lnSpc>
                <a:spcPct val="95000"/>
              </a:lnSpc>
              <a:spcBef>
                <a:spcPts val="0"/>
              </a:spcBef>
              <a:spcAft>
                <a:spcPts val="0"/>
              </a:spcAft>
              <a:buClr>
                <a:srgbClr val="32506E"/>
              </a:buClr>
              <a:buSzPts val="1800"/>
              <a:buFont typeface="Arial"/>
              <a:buNone/>
            </a:pPr>
            <a:r>
              <a:t/>
            </a:r>
            <a:endParaRPr sz="1800"/>
          </a:p>
        </p:txBody>
      </p:sp>
      <p:sp>
        <p:nvSpPr>
          <p:cNvPr id="487" name="Google Shape;487;p28"/>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Scientometric indicators</a:t>
            </a:r>
            <a:endParaRPr/>
          </a:p>
        </p:txBody>
      </p:sp>
      <p:sp>
        <p:nvSpPr>
          <p:cNvPr id="488" name="Google Shape;488;p28"/>
          <p:cNvSpPr txBox="1"/>
          <p:nvPr/>
        </p:nvSpPr>
        <p:spPr>
          <a:xfrm>
            <a:off x="4327451" y="-1169581"/>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2"/>
              </a:solidFill>
              <a:latin typeface="Arial"/>
              <a:ea typeface="Arial"/>
              <a:cs typeface="Arial"/>
              <a:sym typeface="Arial"/>
            </a:endParaRPr>
          </a:p>
        </p:txBody>
      </p:sp>
      <p:sp>
        <p:nvSpPr>
          <p:cNvPr id="489" name="Google Shape;489;p28"/>
          <p:cNvSpPr txBox="1"/>
          <p:nvPr/>
        </p:nvSpPr>
        <p:spPr>
          <a:xfrm>
            <a:off x="5498500" y="2892057"/>
            <a:ext cx="1925275" cy="28707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dk2"/>
                </a:solidFill>
                <a:latin typeface="Arial"/>
                <a:ea typeface="Arial"/>
                <a:cs typeface="Arial"/>
                <a:sym typeface="Arial"/>
              </a:rPr>
              <a:t>Rafols and Meyer (2009) </a:t>
            </a:r>
            <a:endParaRPr/>
          </a:p>
        </p:txBody>
      </p:sp>
      <p:pic>
        <p:nvPicPr>
          <p:cNvPr id="490" name="Google Shape;490;p28"/>
          <p:cNvPicPr preferRelativeResize="0"/>
          <p:nvPr/>
        </p:nvPicPr>
        <p:blipFill rotWithShape="1">
          <a:blip r:embed="rId4">
            <a:alphaModFix/>
          </a:blip>
          <a:srcRect b="0" l="0" r="0" t="0"/>
          <a:stretch/>
        </p:blipFill>
        <p:spPr>
          <a:xfrm>
            <a:off x="6250929" y="3720316"/>
            <a:ext cx="2770994" cy="3090308"/>
          </a:xfrm>
          <a:prstGeom prst="rect">
            <a:avLst/>
          </a:prstGeom>
          <a:noFill/>
          <a:ln>
            <a:noFill/>
          </a:ln>
        </p:spPr>
      </p:pic>
      <p:sp>
        <p:nvSpPr>
          <p:cNvPr id="491" name="Google Shape;491;p28"/>
          <p:cNvSpPr txBox="1"/>
          <p:nvPr/>
        </p:nvSpPr>
        <p:spPr>
          <a:xfrm>
            <a:off x="6858000" y="3576777"/>
            <a:ext cx="1925275" cy="28707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dk2"/>
                </a:solidFill>
                <a:latin typeface="Arial"/>
                <a:ea typeface="Arial"/>
                <a:cs typeface="Arial"/>
                <a:sym typeface="Arial"/>
              </a:rPr>
              <a:t>Boyack and Klavans (2014)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Lecture objectives</a:t>
            </a:r>
            <a:endParaRPr/>
          </a:p>
        </p:txBody>
      </p:sp>
      <p:sp>
        <p:nvSpPr>
          <p:cNvPr id="179" name="Google Shape;179;p2"/>
          <p:cNvSpPr txBox="1"/>
          <p:nvPr>
            <p:ph idx="1" type="subTitle"/>
          </p:nvPr>
        </p:nvSpPr>
        <p:spPr>
          <a:xfrm>
            <a:off x="1021976" y="1937011"/>
            <a:ext cx="7100047" cy="3320787"/>
          </a:xfrm>
          <a:prstGeom prst="rect">
            <a:avLst/>
          </a:prstGeom>
          <a:noFill/>
          <a:ln>
            <a:noFill/>
          </a:ln>
        </p:spPr>
        <p:txBody>
          <a:bodyPr anchorCtr="0" anchor="ctr" bIns="0" lIns="0" spcFirstLastPara="1" rIns="0" wrap="square" tIns="0">
            <a:noAutofit/>
          </a:bodyPr>
          <a:lstStyle/>
          <a:p>
            <a:pPr indent="0" lvl="0" marL="0" rtl="0" algn="ctr">
              <a:lnSpc>
                <a:spcPct val="95000"/>
              </a:lnSpc>
              <a:spcBef>
                <a:spcPts val="0"/>
              </a:spcBef>
              <a:spcAft>
                <a:spcPts val="0"/>
              </a:spcAft>
              <a:buClr>
                <a:srgbClr val="32506E"/>
              </a:buClr>
              <a:buSzPts val="2400"/>
              <a:buNone/>
            </a:pPr>
            <a:r>
              <a:rPr b="1" lang="en-GB"/>
              <a:t>Data to study science and innovation:</a:t>
            </a:r>
            <a:endParaRPr/>
          </a:p>
          <a:p>
            <a:pPr indent="0" lvl="0" marL="0" rtl="0" algn="ctr">
              <a:lnSpc>
                <a:spcPct val="95000"/>
              </a:lnSpc>
              <a:spcBef>
                <a:spcPts val="0"/>
              </a:spcBef>
              <a:spcAft>
                <a:spcPts val="0"/>
              </a:spcAft>
              <a:buClr>
                <a:srgbClr val="32506E"/>
              </a:buClr>
              <a:buSzPts val="2400"/>
              <a:buNone/>
            </a:pPr>
            <a:r>
              <a:t/>
            </a:r>
            <a:endParaRPr/>
          </a:p>
          <a:p>
            <a:pPr indent="0" lvl="0" marL="0" rtl="0" algn="just">
              <a:lnSpc>
                <a:spcPct val="95000"/>
              </a:lnSpc>
              <a:spcBef>
                <a:spcPts val="0"/>
              </a:spcBef>
              <a:spcAft>
                <a:spcPts val="0"/>
              </a:spcAft>
              <a:buClr>
                <a:srgbClr val="32506E"/>
              </a:buClr>
              <a:buSzPts val="2400"/>
              <a:buNone/>
            </a:pPr>
            <a:r>
              <a:rPr lang="en-GB"/>
              <a:t>After having acquired knowledge about how to manipulate and clean data to obtain a tidy dataset; and also introduced you to a wide range of data.</a:t>
            </a:r>
            <a:endParaRPr/>
          </a:p>
          <a:p>
            <a:pPr indent="0" lvl="0" marL="0" rtl="0" algn="just">
              <a:lnSpc>
                <a:spcPct val="95000"/>
              </a:lnSpc>
              <a:spcBef>
                <a:spcPts val="0"/>
              </a:spcBef>
              <a:spcAft>
                <a:spcPts val="0"/>
              </a:spcAft>
              <a:buClr>
                <a:srgbClr val="32506E"/>
              </a:buClr>
              <a:buSzPts val="2400"/>
              <a:buNone/>
            </a:pPr>
            <a:r>
              <a:rPr lang="en-GB"/>
              <a:t>Today we are going to </a:t>
            </a:r>
            <a:r>
              <a:rPr b="1" lang="en-GB"/>
              <a:t>focus on specific data to  study science and innovation</a:t>
            </a:r>
            <a:r>
              <a:rPr lang="en-GB"/>
              <a:t>. These have been traditionally used in innovation studies. </a:t>
            </a:r>
            <a:endParaRPr b="1"/>
          </a:p>
          <a:p>
            <a:pPr indent="0" lvl="0" marL="0" rtl="0" algn="just">
              <a:lnSpc>
                <a:spcPct val="95000"/>
              </a:lnSpc>
              <a:spcBef>
                <a:spcPts val="0"/>
              </a:spcBef>
              <a:spcAft>
                <a:spcPts val="0"/>
              </a:spcAft>
              <a:buClr>
                <a:srgbClr val="32506E"/>
              </a:buClr>
              <a:buSzPts val="24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29"/>
          <p:cNvPicPr preferRelativeResize="0"/>
          <p:nvPr/>
        </p:nvPicPr>
        <p:blipFill rotWithShape="1">
          <a:blip r:embed="rId3">
            <a:alphaModFix/>
          </a:blip>
          <a:srcRect b="0" l="0" r="10216" t="0"/>
          <a:stretch/>
        </p:blipFill>
        <p:spPr>
          <a:xfrm>
            <a:off x="5039048" y="2473724"/>
            <a:ext cx="4104952" cy="3274392"/>
          </a:xfrm>
          <a:prstGeom prst="rect">
            <a:avLst/>
          </a:prstGeom>
          <a:noFill/>
          <a:ln>
            <a:noFill/>
          </a:ln>
        </p:spPr>
      </p:pic>
      <p:sp>
        <p:nvSpPr>
          <p:cNvPr id="498" name="Google Shape;498;p29"/>
          <p:cNvSpPr txBox="1"/>
          <p:nvPr>
            <p:ph idx="1" type="body"/>
          </p:nvPr>
        </p:nvSpPr>
        <p:spPr>
          <a:xfrm>
            <a:off x="360725" y="1290637"/>
            <a:ext cx="5179463" cy="4572281"/>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B0C6DB"/>
              </a:buClr>
              <a:buSzPts val="1800"/>
              <a:buNone/>
            </a:pPr>
            <a:r>
              <a:rPr lang="en-GB" sz="1800">
                <a:solidFill>
                  <a:srgbClr val="B0C6DB"/>
                </a:solidFill>
              </a:rPr>
              <a:t>Direct citation analysis:</a:t>
            </a:r>
            <a:endParaRPr/>
          </a:p>
          <a:p>
            <a:pPr indent="-285750" lvl="0" marL="285750" rtl="0" algn="l">
              <a:lnSpc>
                <a:spcPct val="95000"/>
              </a:lnSpc>
              <a:spcBef>
                <a:spcPts val="0"/>
              </a:spcBef>
              <a:spcAft>
                <a:spcPts val="0"/>
              </a:spcAft>
              <a:buClr>
                <a:srgbClr val="B0C6DB"/>
              </a:buClr>
              <a:buSzPts val="1800"/>
              <a:buFont typeface="Arial"/>
              <a:buChar char="-"/>
            </a:pPr>
            <a:r>
              <a:rPr lang="en-GB" sz="1800">
                <a:solidFill>
                  <a:srgbClr val="B0C6DB"/>
                </a:solidFill>
              </a:rPr>
              <a:t>Looking how a paper/journal/discipline build on previous knowledge</a:t>
            </a:r>
            <a:endParaRPr/>
          </a:p>
          <a:p>
            <a:pPr indent="-285750" lvl="0" marL="285750" rtl="0" algn="l">
              <a:lnSpc>
                <a:spcPct val="95000"/>
              </a:lnSpc>
              <a:spcBef>
                <a:spcPts val="0"/>
              </a:spcBef>
              <a:spcAft>
                <a:spcPts val="0"/>
              </a:spcAft>
              <a:buClr>
                <a:srgbClr val="B0C6DB"/>
              </a:buClr>
              <a:buSzPts val="1800"/>
              <a:buFont typeface="Arial"/>
              <a:buChar char="-"/>
            </a:pPr>
            <a:r>
              <a:rPr lang="en-GB" sz="1800">
                <a:solidFill>
                  <a:srgbClr val="B0C6DB"/>
                </a:solidFill>
              </a:rPr>
              <a:t>Looking how a paper/journal/discipline is important to future knowledge</a:t>
            </a:r>
            <a:endParaRPr/>
          </a:p>
          <a:p>
            <a:pPr indent="0" lvl="0" marL="0" rtl="0" algn="l">
              <a:lnSpc>
                <a:spcPct val="95000"/>
              </a:lnSpc>
              <a:spcBef>
                <a:spcPts val="0"/>
              </a:spcBef>
              <a:spcAft>
                <a:spcPts val="0"/>
              </a:spcAft>
              <a:buClr>
                <a:srgbClr val="32506E"/>
              </a:buClr>
              <a:buSzPts val="800"/>
              <a:buNone/>
            </a:pPr>
            <a:r>
              <a:t/>
            </a:r>
            <a:endParaRPr sz="800">
              <a:solidFill>
                <a:srgbClr val="B0C6DB"/>
              </a:solidFill>
            </a:endParaRPr>
          </a:p>
          <a:p>
            <a:pPr indent="0" lvl="0" marL="0" rtl="0" algn="l">
              <a:lnSpc>
                <a:spcPct val="95000"/>
              </a:lnSpc>
              <a:spcBef>
                <a:spcPts val="0"/>
              </a:spcBef>
              <a:spcAft>
                <a:spcPts val="0"/>
              </a:spcAft>
              <a:buClr>
                <a:srgbClr val="B0C6DB"/>
              </a:buClr>
              <a:buSzPts val="1800"/>
              <a:buNone/>
            </a:pPr>
            <a:r>
              <a:rPr lang="en-GB" sz="1800">
                <a:solidFill>
                  <a:srgbClr val="B0C6DB"/>
                </a:solidFill>
              </a:rPr>
              <a:t>Relatedness of papers:</a:t>
            </a:r>
            <a:endParaRPr/>
          </a:p>
          <a:p>
            <a:pPr indent="-285750" lvl="0" marL="285750" rtl="0" algn="l">
              <a:lnSpc>
                <a:spcPct val="95000"/>
              </a:lnSpc>
              <a:spcBef>
                <a:spcPts val="0"/>
              </a:spcBef>
              <a:spcAft>
                <a:spcPts val="0"/>
              </a:spcAft>
              <a:buClr>
                <a:srgbClr val="B0C6DB"/>
              </a:buClr>
              <a:buSzPts val="1800"/>
              <a:buFont typeface="Arial"/>
              <a:buChar char="-"/>
            </a:pPr>
            <a:r>
              <a:rPr lang="en-GB" sz="1800">
                <a:solidFill>
                  <a:srgbClr val="B0C6DB"/>
                </a:solidFill>
              </a:rPr>
              <a:t>Co-citation analysis </a:t>
            </a:r>
            <a:r>
              <a:rPr lang="en-GB" sz="1400">
                <a:solidFill>
                  <a:srgbClr val="B0C6DB"/>
                </a:solidFill>
              </a:rPr>
              <a:t>(Small, 1973; Marshakova 1973)</a:t>
            </a:r>
            <a:endParaRPr/>
          </a:p>
          <a:p>
            <a:pPr indent="-285750" lvl="0" marL="285750" rtl="0" algn="l">
              <a:lnSpc>
                <a:spcPct val="95000"/>
              </a:lnSpc>
              <a:spcBef>
                <a:spcPts val="0"/>
              </a:spcBef>
              <a:spcAft>
                <a:spcPts val="0"/>
              </a:spcAft>
              <a:buClr>
                <a:srgbClr val="B0C6DB"/>
              </a:buClr>
              <a:buSzPts val="1800"/>
              <a:buFont typeface="Arial"/>
              <a:buChar char="-"/>
            </a:pPr>
            <a:r>
              <a:rPr lang="en-GB" sz="1800">
                <a:solidFill>
                  <a:srgbClr val="B0C6DB"/>
                </a:solidFill>
              </a:rPr>
              <a:t>Bibliographic coupling </a:t>
            </a:r>
            <a:r>
              <a:rPr lang="en-GB" sz="1400">
                <a:solidFill>
                  <a:srgbClr val="B0C6DB"/>
                </a:solidFill>
              </a:rPr>
              <a:t>(Kessler 1963)</a:t>
            </a:r>
            <a:endParaRPr/>
          </a:p>
          <a:p>
            <a:pPr indent="0" lvl="0" marL="0" rtl="0" algn="l">
              <a:lnSpc>
                <a:spcPct val="95000"/>
              </a:lnSpc>
              <a:spcBef>
                <a:spcPts val="0"/>
              </a:spcBef>
              <a:spcAft>
                <a:spcPts val="0"/>
              </a:spcAft>
              <a:buClr>
                <a:srgbClr val="32506E"/>
              </a:buClr>
              <a:buSzPts val="800"/>
              <a:buNone/>
            </a:pPr>
            <a:r>
              <a:t/>
            </a:r>
            <a:endParaRPr sz="800"/>
          </a:p>
          <a:p>
            <a:pPr indent="0" lvl="0" marL="0" rtl="0" algn="l">
              <a:lnSpc>
                <a:spcPct val="95000"/>
              </a:lnSpc>
              <a:spcBef>
                <a:spcPts val="0"/>
              </a:spcBef>
              <a:spcAft>
                <a:spcPts val="0"/>
              </a:spcAft>
              <a:buClr>
                <a:srgbClr val="B0C6DB"/>
              </a:buClr>
              <a:buSzPts val="1800"/>
              <a:buNone/>
            </a:pPr>
            <a:r>
              <a:rPr lang="en-GB" sz="1800">
                <a:solidFill>
                  <a:srgbClr val="B0C6DB"/>
                </a:solidFill>
              </a:rPr>
              <a:t>Understanding the overall structure of science:</a:t>
            </a:r>
            <a:endParaRPr/>
          </a:p>
          <a:p>
            <a:pPr indent="0" lvl="0" marL="0" rtl="0" algn="l">
              <a:lnSpc>
                <a:spcPct val="95000"/>
              </a:lnSpc>
              <a:spcBef>
                <a:spcPts val="0"/>
              </a:spcBef>
              <a:spcAft>
                <a:spcPts val="0"/>
              </a:spcAft>
              <a:buClr>
                <a:srgbClr val="B0C6DB"/>
              </a:buClr>
              <a:buSzPts val="1800"/>
              <a:buNone/>
            </a:pPr>
            <a:r>
              <a:rPr lang="en-GB" sz="1800">
                <a:solidFill>
                  <a:srgbClr val="B0C6DB"/>
                </a:solidFill>
              </a:rPr>
              <a:t>🡪 using the above techniques to map the structure of science.  </a:t>
            </a:r>
            <a:endParaRPr/>
          </a:p>
          <a:p>
            <a:pPr indent="0" lvl="0" marL="0" rtl="0" algn="l">
              <a:lnSpc>
                <a:spcPct val="95000"/>
              </a:lnSpc>
              <a:spcBef>
                <a:spcPts val="0"/>
              </a:spcBef>
              <a:spcAft>
                <a:spcPts val="0"/>
              </a:spcAft>
              <a:buClr>
                <a:srgbClr val="32506E"/>
              </a:buClr>
              <a:buSzPts val="800"/>
              <a:buNone/>
            </a:pPr>
            <a:r>
              <a:t/>
            </a:r>
            <a:endParaRPr sz="800"/>
          </a:p>
          <a:p>
            <a:pPr indent="0" lvl="0" marL="0" rtl="0" algn="l">
              <a:lnSpc>
                <a:spcPct val="95000"/>
              </a:lnSpc>
              <a:spcBef>
                <a:spcPts val="0"/>
              </a:spcBef>
              <a:spcAft>
                <a:spcPts val="0"/>
              </a:spcAft>
              <a:buClr>
                <a:srgbClr val="32506E"/>
              </a:buClr>
              <a:buSzPts val="1800"/>
              <a:buNone/>
            </a:pPr>
            <a:r>
              <a:rPr lang="en-GB" sz="1800"/>
              <a:t>Understanding how communities work together:</a:t>
            </a:r>
            <a:endParaRPr/>
          </a:p>
          <a:p>
            <a:pPr indent="0" lvl="0" marL="0" rtl="0" algn="l">
              <a:lnSpc>
                <a:spcPct val="95000"/>
              </a:lnSpc>
              <a:spcBef>
                <a:spcPts val="0"/>
              </a:spcBef>
              <a:spcAft>
                <a:spcPts val="0"/>
              </a:spcAft>
              <a:buClr>
                <a:srgbClr val="32506E"/>
              </a:buClr>
              <a:buSzPts val="1400"/>
              <a:buNone/>
            </a:pPr>
            <a:r>
              <a:rPr lang="en-GB" sz="1400"/>
              <a:t>(Rafols et al., 2012)</a:t>
            </a:r>
            <a:endParaRPr/>
          </a:p>
          <a:p>
            <a:pPr indent="-285750" lvl="0" marL="285750" rtl="0" algn="l">
              <a:lnSpc>
                <a:spcPct val="95000"/>
              </a:lnSpc>
              <a:spcBef>
                <a:spcPts val="0"/>
              </a:spcBef>
              <a:spcAft>
                <a:spcPts val="0"/>
              </a:spcAft>
              <a:buClr>
                <a:srgbClr val="32506E"/>
              </a:buClr>
              <a:buSzPts val="1800"/>
              <a:buFont typeface="Arial"/>
              <a:buChar char="-"/>
            </a:pPr>
            <a:r>
              <a:rPr lang="en-GB" sz="1800"/>
              <a:t>Understanding interdisciplinarity</a:t>
            </a:r>
            <a:endParaRPr/>
          </a:p>
          <a:p>
            <a:pPr indent="-171450" lvl="0" marL="285750" rtl="0" algn="l">
              <a:lnSpc>
                <a:spcPct val="95000"/>
              </a:lnSpc>
              <a:spcBef>
                <a:spcPts val="0"/>
              </a:spcBef>
              <a:spcAft>
                <a:spcPts val="0"/>
              </a:spcAft>
              <a:buClr>
                <a:srgbClr val="32506E"/>
              </a:buClr>
              <a:buSzPts val="1800"/>
              <a:buFont typeface="Arial"/>
              <a:buNone/>
            </a:pPr>
            <a:r>
              <a:t/>
            </a:r>
            <a:endParaRPr sz="1800"/>
          </a:p>
        </p:txBody>
      </p:sp>
      <p:sp>
        <p:nvSpPr>
          <p:cNvPr id="499" name="Google Shape;499;p29"/>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Scientometric indicators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0"/>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Number of tools that can help</a:t>
            </a:r>
            <a:endParaRPr/>
          </a:p>
        </p:txBody>
      </p:sp>
      <p:sp>
        <p:nvSpPr>
          <p:cNvPr id="506" name="Google Shape;506;p30"/>
          <p:cNvSpPr/>
          <p:nvPr/>
        </p:nvSpPr>
        <p:spPr>
          <a:xfrm>
            <a:off x="6556901" y="4406963"/>
            <a:ext cx="222606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Arial"/>
                <a:ea typeface="Arial"/>
                <a:cs typeface="Arial"/>
                <a:sym typeface="Arial"/>
              </a:rPr>
              <a:t>https://www.citnetexplorer.nl/</a:t>
            </a:r>
            <a:endParaRPr/>
          </a:p>
        </p:txBody>
      </p:sp>
      <p:pic>
        <p:nvPicPr>
          <p:cNvPr id="507" name="Google Shape;507;p30"/>
          <p:cNvPicPr preferRelativeResize="0"/>
          <p:nvPr/>
        </p:nvPicPr>
        <p:blipFill rotWithShape="1">
          <a:blip r:embed="rId3">
            <a:alphaModFix/>
          </a:blip>
          <a:srcRect b="0" l="32206" r="3945" t="8796"/>
          <a:stretch/>
        </p:blipFill>
        <p:spPr>
          <a:xfrm>
            <a:off x="6436557" y="1904331"/>
            <a:ext cx="2466753" cy="2502632"/>
          </a:xfrm>
          <a:prstGeom prst="rect">
            <a:avLst/>
          </a:prstGeom>
          <a:noFill/>
          <a:ln>
            <a:noFill/>
          </a:ln>
        </p:spPr>
      </p:pic>
      <p:pic>
        <p:nvPicPr>
          <p:cNvPr id="508" name="Google Shape;508;p30"/>
          <p:cNvPicPr preferRelativeResize="0"/>
          <p:nvPr/>
        </p:nvPicPr>
        <p:blipFill rotWithShape="1">
          <a:blip r:embed="rId4">
            <a:alphaModFix/>
          </a:blip>
          <a:srcRect b="0" l="0" r="0" t="0"/>
          <a:stretch/>
        </p:blipFill>
        <p:spPr>
          <a:xfrm>
            <a:off x="6590467" y="1369166"/>
            <a:ext cx="2247881" cy="453899"/>
          </a:xfrm>
          <a:prstGeom prst="rect">
            <a:avLst/>
          </a:prstGeom>
          <a:noFill/>
          <a:ln>
            <a:noFill/>
          </a:ln>
        </p:spPr>
      </p:pic>
      <p:pic>
        <p:nvPicPr>
          <p:cNvPr id="509" name="Google Shape;509;p30"/>
          <p:cNvPicPr preferRelativeResize="0"/>
          <p:nvPr/>
        </p:nvPicPr>
        <p:blipFill rotWithShape="1">
          <a:blip r:embed="rId5">
            <a:alphaModFix/>
          </a:blip>
          <a:srcRect b="50000" l="22258" r="21763" t="10241"/>
          <a:stretch/>
        </p:blipFill>
        <p:spPr>
          <a:xfrm>
            <a:off x="2548218" y="1530671"/>
            <a:ext cx="1201480" cy="373660"/>
          </a:xfrm>
          <a:prstGeom prst="rect">
            <a:avLst/>
          </a:prstGeom>
          <a:noFill/>
          <a:ln>
            <a:noFill/>
          </a:ln>
        </p:spPr>
      </p:pic>
      <p:pic>
        <p:nvPicPr>
          <p:cNvPr id="510" name="Google Shape;510;p30"/>
          <p:cNvPicPr preferRelativeResize="0"/>
          <p:nvPr/>
        </p:nvPicPr>
        <p:blipFill rotWithShape="1">
          <a:blip r:embed="rId6">
            <a:alphaModFix/>
          </a:blip>
          <a:srcRect b="0" l="0" r="0" t="0"/>
          <a:stretch/>
        </p:blipFill>
        <p:spPr>
          <a:xfrm>
            <a:off x="2431396" y="1904331"/>
            <a:ext cx="3630904" cy="2269315"/>
          </a:xfrm>
          <a:prstGeom prst="rect">
            <a:avLst/>
          </a:prstGeom>
          <a:noFill/>
          <a:ln>
            <a:noFill/>
          </a:ln>
        </p:spPr>
      </p:pic>
      <p:pic>
        <p:nvPicPr>
          <p:cNvPr id="511" name="Google Shape;511;p30"/>
          <p:cNvPicPr preferRelativeResize="0"/>
          <p:nvPr/>
        </p:nvPicPr>
        <p:blipFill rotWithShape="1">
          <a:blip r:embed="rId7">
            <a:alphaModFix/>
          </a:blip>
          <a:srcRect b="0" l="0" r="10301" t="0"/>
          <a:stretch/>
        </p:blipFill>
        <p:spPr>
          <a:xfrm>
            <a:off x="769144" y="3774117"/>
            <a:ext cx="1321425" cy="1265692"/>
          </a:xfrm>
          <a:prstGeom prst="rect">
            <a:avLst/>
          </a:prstGeom>
          <a:noFill/>
          <a:ln>
            <a:noFill/>
          </a:ln>
        </p:spPr>
      </p:pic>
      <p:pic>
        <p:nvPicPr>
          <p:cNvPr id="512" name="Google Shape;512;p30"/>
          <p:cNvPicPr preferRelativeResize="0"/>
          <p:nvPr/>
        </p:nvPicPr>
        <p:blipFill rotWithShape="1">
          <a:blip r:embed="rId8">
            <a:alphaModFix/>
          </a:blip>
          <a:srcRect b="7045" l="0" r="0" t="22412"/>
          <a:stretch/>
        </p:blipFill>
        <p:spPr>
          <a:xfrm>
            <a:off x="196479" y="4950353"/>
            <a:ext cx="2466753" cy="506154"/>
          </a:xfrm>
          <a:prstGeom prst="rect">
            <a:avLst/>
          </a:prstGeom>
          <a:noFill/>
          <a:ln>
            <a:noFill/>
          </a:ln>
        </p:spPr>
      </p:pic>
      <p:pic>
        <p:nvPicPr>
          <p:cNvPr id="513" name="Google Shape;513;p30">
            <a:hlinkClick r:id="rId9"/>
          </p:cNvPr>
          <p:cNvPicPr preferRelativeResize="0"/>
          <p:nvPr/>
        </p:nvPicPr>
        <p:blipFill rotWithShape="1">
          <a:blip r:embed="rId10">
            <a:alphaModFix/>
          </a:blip>
          <a:srcRect b="0" l="0" r="0" t="0"/>
          <a:stretch/>
        </p:blipFill>
        <p:spPr>
          <a:xfrm>
            <a:off x="3268752" y="4545462"/>
            <a:ext cx="2606495" cy="83009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2"/>
          <p:cNvSpPr txBox="1"/>
          <p:nvPr>
            <p:ph type="ctrTitle"/>
          </p:nvPr>
        </p:nvSpPr>
        <p:spPr>
          <a:xfrm>
            <a:off x="1143000" y="1122362"/>
            <a:ext cx="6858000" cy="4261727"/>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Second to understand science’s impact…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3"/>
          <p:cNvSpPr txBox="1"/>
          <p:nvPr>
            <p:ph idx="1" type="body"/>
          </p:nvPr>
        </p:nvSpPr>
        <p:spPr>
          <a:xfrm>
            <a:off x="360363" y="1470025"/>
            <a:ext cx="8423275" cy="4164013"/>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1800"/>
              <a:buNone/>
            </a:pPr>
            <a:r>
              <a:rPr lang="en-GB" sz="1800"/>
              <a:t>There are two main ways to look at impact, first looking a the productivity (output count), and second, looking at how these outputs have been received (citations count). </a:t>
            </a:r>
            <a:endParaRPr/>
          </a:p>
          <a:p>
            <a:pPr indent="0" lvl="0" marL="0" rtl="0" algn="l">
              <a:lnSpc>
                <a:spcPct val="95000"/>
              </a:lnSpc>
              <a:spcBef>
                <a:spcPts val="0"/>
              </a:spcBef>
              <a:spcAft>
                <a:spcPts val="0"/>
              </a:spcAft>
              <a:buClr>
                <a:srgbClr val="32506E"/>
              </a:buClr>
              <a:buSzPts val="1800"/>
              <a:buNone/>
            </a:pPr>
            <a:r>
              <a:rPr lang="en-GB" sz="1800"/>
              <a:t>Research unit considered: researcher, research group, research institution, country, journal …</a:t>
            </a:r>
            <a:endParaRPr/>
          </a:p>
          <a:p>
            <a:pPr indent="0" lvl="0" marL="0" rtl="0" algn="l">
              <a:lnSpc>
                <a:spcPct val="95000"/>
              </a:lnSpc>
              <a:spcBef>
                <a:spcPts val="0"/>
              </a:spcBef>
              <a:spcAft>
                <a:spcPts val="0"/>
              </a:spcAft>
              <a:buClr>
                <a:srgbClr val="32506E"/>
              </a:buClr>
              <a:buSzPts val="1800"/>
              <a:buNone/>
            </a:pPr>
            <a:r>
              <a:t/>
            </a:r>
            <a:endParaRPr sz="1800"/>
          </a:p>
          <a:p>
            <a:pPr indent="0" lvl="0" marL="0" rtl="0" algn="l">
              <a:lnSpc>
                <a:spcPct val="95000"/>
              </a:lnSpc>
              <a:spcBef>
                <a:spcPts val="0"/>
              </a:spcBef>
              <a:spcAft>
                <a:spcPts val="0"/>
              </a:spcAft>
              <a:buClr>
                <a:srgbClr val="32506E"/>
              </a:buClr>
              <a:buSzPts val="2000"/>
              <a:buNone/>
            </a:pPr>
            <a:r>
              <a:rPr b="1" lang="en-GB" sz="2000"/>
              <a:t>Productivity</a:t>
            </a:r>
            <a:r>
              <a:rPr lang="en-GB" sz="1800"/>
              <a:t>:</a:t>
            </a:r>
            <a:endParaRPr/>
          </a:p>
          <a:p>
            <a:pPr indent="-285750" lvl="0" marL="285750" rtl="0" algn="l">
              <a:lnSpc>
                <a:spcPct val="95000"/>
              </a:lnSpc>
              <a:spcBef>
                <a:spcPts val="0"/>
              </a:spcBef>
              <a:spcAft>
                <a:spcPts val="0"/>
              </a:spcAft>
              <a:buClr>
                <a:srgbClr val="32506E"/>
              </a:buClr>
              <a:buSzPts val="1800"/>
              <a:buFont typeface="Arial"/>
              <a:buChar char="-"/>
            </a:pPr>
            <a:r>
              <a:rPr lang="en-GB" sz="1800"/>
              <a:t>nb of publications over a period of time</a:t>
            </a:r>
            <a:endParaRPr/>
          </a:p>
          <a:p>
            <a:pPr indent="0" lvl="0" marL="0" rtl="0" algn="l">
              <a:lnSpc>
                <a:spcPct val="95000"/>
              </a:lnSpc>
              <a:spcBef>
                <a:spcPts val="0"/>
              </a:spcBef>
              <a:spcAft>
                <a:spcPts val="0"/>
              </a:spcAft>
              <a:buClr>
                <a:srgbClr val="32506E"/>
              </a:buClr>
              <a:buSzPts val="1800"/>
              <a:buNone/>
            </a:pPr>
            <a:r>
              <a:rPr lang="en-GB" sz="1800"/>
              <a:t>		In a selected set of outlets (e.g. REF)</a:t>
            </a:r>
            <a:endParaRPr/>
          </a:p>
          <a:p>
            <a:pPr indent="-285750" lvl="0" marL="285750" rtl="0" algn="l">
              <a:lnSpc>
                <a:spcPct val="95000"/>
              </a:lnSpc>
              <a:spcBef>
                <a:spcPts val="0"/>
              </a:spcBef>
              <a:spcAft>
                <a:spcPts val="0"/>
              </a:spcAft>
              <a:buClr>
                <a:srgbClr val="32506E"/>
              </a:buClr>
              <a:buSzPts val="1800"/>
              <a:buFont typeface="Arial"/>
              <a:buChar char="-"/>
            </a:pPr>
            <a:r>
              <a:rPr lang="en-GB" sz="1800"/>
              <a:t>nb of collaborators  (type of collaborators may be important)</a:t>
            </a:r>
            <a:endParaRPr/>
          </a:p>
          <a:p>
            <a:pPr indent="-285750" lvl="0" marL="285750" rtl="0" algn="l">
              <a:lnSpc>
                <a:spcPct val="95000"/>
              </a:lnSpc>
              <a:spcBef>
                <a:spcPts val="0"/>
              </a:spcBef>
              <a:spcAft>
                <a:spcPts val="0"/>
              </a:spcAft>
              <a:buClr>
                <a:srgbClr val="32506E"/>
              </a:buClr>
              <a:buSzPts val="1800"/>
              <a:buFont typeface="Arial"/>
              <a:buChar char="-"/>
            </a:pPr>
            <a:r>
              <a:rPr lang="en-GB" sz="1800"/>
              <a:t>nb of patents</a:t>
            </a:r>
            <a:endParaRPr/>
          </a:p>
          <a:p>
            <a:pPr indent="-285750" lvl="0" marL="285750" rtl="0" algn="l">
              <a:lnSpc>
                <a:spcPct val="95000"/>
              </a:lnSpc>
              <a:spcBef>
                <a:spcPts val="0"/>
              </a:spcBef>
              <a:spcAft>
                <a:spcPts val="0"/>
              </a:spcAft>
              <a:buClr>
                <a:srgbClr val="32506E"/>
              </a:buClr>
              <a:buSzPts val="1800"/>
              <a:buFont typeface="Arial"/>
              <a:buChar char="-"/>
            </a:pPr>
            <a:r>
              <a:rPr lang="en-GB" sz="1800"/>
              <a:t>nb of spin-offs</a:t>
            </a:r>
            <a:endParaRPr/>
          </a:p>
          <a:p>
            <a:pPr indent="-285750" lvl="0" marL="285750" rtl="0" algn="l">
              <a:lnSpc>
                <a:spcPct val="95000"/>
              </a:lnSpc>
              <a:spcBef>
                <a:spcPts val="0"/>
              </a:spcBef>
              <a:spcAft>
                <a:spcPts val="0"/>
              </a:spcAft>
              <a:buClr>
                <a:srgbClr val="32506E"/>
              </a:buClr>
              <a:buSzPts val="1800"/>
              <a:buFont typeface="Arial"/>
              <a:buChar char="-"/>
            </a:pPr>
            <a:r>
              <a:rPr lang="en-GB" sz="1800"/>
              <a:t>nb of mentions in social media (see altmetrics)</a:t>
            </a:r>
            <a:endParaRPr/>
          </a:p>
          <a:p>
            <a:pPr indent="-285750" lvl="0" marL="285750" rtl="0" algn="l">
              <a:lnSpc>
                <a:spcPct val="95000"/>
              </a:lnSpc>
              <a:spcBef>
                <a:spcPts val="0"/>
              </a:spcBef>
              <a:spcAft>
                <a:spcPts val="0"/>
              </a:spcAft>
              <a:buClr>
                <a:srgbClr val="32506E"/>
              </a:buClr>
              <a:buSzPts val="1800"/>
              <a:buFont typeface="Arial"/>
              <a:buChar char="-"/>
            </a:pPr>
            <a:r>
              <a:rPr lang="en-GB" sz="1800"/>
              <a:t>Public engagements (dissemination of knowledge or awareness to a variety of actors / publics)</a:t>
            </a:r>
            <a:endParaRPr/>
          </a:p>
        </p:txBody>
      </p:sp>
      <p:sp>
        <p:nvSpPr>
          <p:cNvPr id="526" name="Google Shape;526;p33"/>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Science’s impact</a:t>
            </a:r>
            <a:endParaRPr/>
          </a:p>
        </p:txBody>
      </p:sp>
      <p:pic>
        <p:nvPicPr>
          <p:cNvPr id="527" name="Google Shape;527;p33"/>
          <p:cNvPicPr preferRelativeResize="0"/>
          <p:nvPr/>
        </p:nvPicPr>
        <p:blipFill rotWithShape="1">
          <a:blip r:embed="rId3">
            <a:alphaModFix/>
          </a:blip>
          <a:srcRect b="0" l="0" r="0" t="0"/>
          <a:stretch/>
        </p:blipFill>
        <p:spPr>
          <a:xfrm>
            <a:off x="5938837" y="2905015"/>
            <a:ext cx="2844800" cy="76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4"/>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Altmetrics</a:t>
            </a:r>
            <a:endParaRPr/>
          </a:p>
        </p:txBody>
      </p:sp>
      <p:sp>
        <p:nvSpPr>
          <p:cNvPr id="534" name="Google Shape;534;p34"/>
          <p:cNvSpPr txBox="1"/>
          <p:nvPr>
            <p:ph idx="4294967295" type="body"/>
          </p:nvPr>
        </p:nvSpPr>
        <p:spPr>
          <a:xfrm>
            <a:off x="422146" y="1235394"/>
            <a:ext cx="8143875" cy="3740150"/>
          </a:xfrm>
          <a:prstGeom prst="rect">
            <a:avLst/>
          </a:prstGeom>
          <a:noFill/>
          <a:ln>
            <a:noFill/>
          </a:ln>
        </p:spPr>
        <p:txBody>
          <a:bodyPr anchorCtr="0" anchor="t" bIns="0" lIns="0" spcFirstLastPara="1" rIns="0" wrap="square" tIns="0">
            <a:normAutofit/>
          </a:bodyPr>
          <a:lstStyle/>
          <a:p>
            <a:pPr indent="0" lvl="0" marL="0" rtl="0" algn="just">
              <a:lnSpc>
                <a:spcPct val="95000"/>
              </a:lnSpc>
              <a:spcBef>
                <a:spcPts val="0"/>
              </a:spcBef>
              <a:spcAft>
                <a:spcPts val="0"/>
              </a:spcAft>
              <a:buClr>
                <a:srgbClr val="32506E"/>
              </a:buClr>
              <a:buSzPts val="1800"/>
              <a:buNone/>
            </a:pPr>
            <a:r>
              <a:rPr b="1" lang="en-GB" sz="1800">
                <a:solidFill>
                  <a:srgbClr val="32506E"/>
                </a:solidFill>
              </a:rPr>
              <a:t>There are new indicators in development that make use of online resources to give an indication of impact (on a shorter time scale). </a:t>
            </a:r>
            <a:endParaRPr/>
          </a:p>
        </p:txBody>
      </p:sp>
      <p:pic>
        <p:nvPicPr>
          <p:cNvPr id="535" name="Google Shape;535;p34"/>
          <p:cNvPicPr preferRelativeResize="0"/>
          <p:nvPr/>
        </p:nvPicPr>
        <p:blipFill rotWithShape="1">
          <a:blip r:embed="rId3">
            <a:alphaModFix/>
          </a:blip>
          <a:srcRect b="0" l="0" r="0" t="0"/>
          <a:stretch/>
        </p:blipFill>
        <p:spPr>
          <a:xfrm>
            <a:off x="691134" y="2336803"/>
            <a:ext cx="3092451" cy="1072200"/>
          </a:xfrm>
          <a:prstGeom prst="rect">
            <a:avLst/>
          </a:prstGeom>
          <a:noFill/>
          <a:ln>
            <a:noFill/>
          </a:ln>
        </p:spPr>
      </p:pic>
      <p:sp>
        <p:nvSpPr>
          <p:cNvPr id="536" name="Google Shape;536;p34"/>
          <p:cNvSpPr/>
          <p:nvPr/>
        </p:nvSpPr>
        <p:spPr>
          <a:xfrm>
            <a:off x="3874929" y="2119973"/>
            <a:ext cx="4938269"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GB" sz="1600">
                <a:solidFill>
                  <a:schemeClr val="dk1"/>
                </a:solidFill>
                <a:latin typeface="Arial"/>
                <a:ea typeface="Arial"/>
                <a:cs typeface="Arial"/>
                <a:sym typeface="Arial"/>
              </a:rPr>
              <a:t>“Thousands of conversations about scholarly content happen online every day. Altmetric tracks a range of sources to capture and collate this activity, helping you to monitor and report on the attention surrounding the work you care about.” (altmetric.com)</a:t>
            </a:r>
            <a:endParaRPr/>
          </a:p>
        </p:txBody>
      </p:sp>
      <p:pic>
        <p:nvPicPr>
          <p:cNvPr id="537" name="Google Shape;537;p34"/>
          <p:cNvPicPr preferRelativeResize="0"/>
          <p:nvPr/>
        </p:nvPicPr>
        <p:blipFill rotWithShape="1">
          <a:blip r:embed="rId4">
            <a:alphaModFix/>
          </a:blip>
          <a:srcRect b="0" l="0" r="0" t="0"/>
          <a:stretch/>
        </p:blipFill>
        <p:spPr>
          <a:xfrm>
            <a:off x="7032192" y="4216796"/>
            <a:ext cx="1264613" cy="1122121"/>
          </a:xfrm>
          <a:prstGeom prst="rect">
            <a:avLst/>
          </a:prstGeom>
          <a:noFill/>
          <a:ln>
            <a:noFill/>
          </a:ln>
        </p:spPr>
      </p:pic>
      <p:pic>
        <p:nvPicPr>
          <p:cNvPr id="538" name="Google Shape;538;p34"/>
          <p:cNvPicPr preferRelativeResize="0"/>
          <p:nvPr/>
        </p:nvPicPr>
        <p:blipFill rotWithShape="1">
          <a:blip r:embed="rId5">
            <a:alphaModFix/>
          </a:blip>
          <a:srcRect b="0" l="0" r="0" t="0"/>
          <a:stretch/>
        </p:blipFill>
        <p:spPr>
          <a:xfrm>
            <a:off x="7116388" y="5384445"/>
            <a:ext cx="1104900" cy="368300"/>
          </a:xfrm>
          <a:prstGeom prst="rect">
            <a:avLst/>
          </a:prstGeom>
          <a:noFill/>
          <a:ln>
            <a:noFill/>
          </a:ln>
        </p:spPr>
      </p:pic>
      <p:sp>
        <p:nvSpPr>
          <p:cNvPr id="539" name="Google Shape;539;p34"/>
          <p:cNvSpPr/>
          <p:nvPr/>
        </p:nvSpPr>
        <p:spPr>
          <a:xfrm>
            <a:off x="3552040" y="5622606"/>
            <a:ext cx="2039919" cy="97411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0" name="Google Shape;540;p34"/>
          <p:cNvSpPr/>
          <p:nvPr/>
        </p:nvSpPr>
        <p:spPr>
          <a:xfrm>
            <a:off x="360000" y="4126179"/>
            <a:ext cx="6547649" cy="206210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GB" sz="1600">
                <a:solidFill>
                  <a:srgbClr val="000000"/>
                </a:solidFill>
                <a:latin typeface="Arial"/>
                <a:ea typeface="Arial"/>
                <a:cs typeface="Arial"/>
                <a:sym typeface="Arial"/>
              </a:rPr>
              <a:t>“Over the last two decades the way people use research and communicate about research has completely changed. People often learn about and find research though their social media network. They access research through a myriad of sites including open access repositories. […] In early 2012, Plum Analytics was founded with the vision of bringing modern ways of measuring research impact to individuals and organizations that use and analyze research.” (plumanalytics.com)</a:t>
            </a:r>
            <a:endParaRPr sz="1600">
              <a:solidFill>
                <a:srgbClr val="000000"/>
              </a:solidFill>
              <a:latin typeface="Arial"/>
              <a:ea typeface="Arial"/>
              <a:cs typeface="Arial"/>
              <a:sym typeface="Arial"/>
            </a:endParaRPr>
          </a:p>
          <a:p>
            <a:pPr indent="0" lvl="0" marL="0" marR="0" rtl="0" algn="just">
              <a:spcBef>
                <a:spcPts val="0"/>
              </a:spcBef>
              <a:spcAft>
                <a:spcPts val="0"/>
              </a:spcAft>
              <a:buNone/>
            </a:pPr>
            <a:r>
              <a:rPr lang="en-GB" sz="1600"/>
              <a:t>Altmetric coupling…?</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5"/>
          <p:cNvSpPr txBox="1"/>
          <p:nvPr>
            <p:ph idx="1" type="body"/>
          </p:nvPr>
        </p:nvSpPr>
        <p:spPr>
          <a:xfrm>
            <a:off x="360363" y="1470025"/>
            <a:ext cx="8423275" cy="4164013"/>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1800"/>
              <a:buNone/>
            </a:pPr>
            <a:r>
              <a:rPr lang="en-GB" sz="1800"/>
              <a:t>There are two main ways to look at impact, first looking a the productivity (output count), and second, looking at how these outputs have been received (citations count). </a:t>
            </a:r>
            <a:endParaRPr/>
          </a:p>
          <a:p>
            <a:pPr indent="0" lvl="0" marL="0" rtl="0" algn="l">
              <a:lnSpc>
                <a:spcPct val="95000"/>
              </a:lnSpc>
              <a:spcBef>
                <a:spcPts val="0"/>
              </a:spcBef>
              <a:spcAft>
                <a:spcPts val="0"/>
              </a:spcAft>
              <a:buClr>
                <a:srgbClr val="32506E"/>
              </a:buClr>
              <a:buSzPts val="1800"/>
              <a:buNone/>
            </a:pPr>
            <a:r>
              <a:rPr lang="en-GB" sz="1800"/>
              <a:t>Research unit considered: researcher, research group, research institution, country, journal …</a:t>
            </a:r>
            <a:endParaRPr/>
          </a:p>
          <a:p>
            <a:pPr indent="0" lvl="0" marL="0" rtl="0" algn="l">
              <a:lnSpc>
                <a:spcPct val="95000"/>
              </a:lnSpc>
              <a:spcBef>
                <a:spcPts val="0"/>
              </a:spcBef>
              <a:spcAft>
                <a:spcPts val="0"/>
              </a:spcAft>
              <a:buClr>
                <a:srgbClr val="32506E"/>
              </a:buClr>
              <a:buSzPts val="1800"/>
              <a:buNone/>
            </a:pPr>
            <a:r>
              <a:t/>
            </a:r>
            <a:endParaRPr sz="1800"/>
          </a:p>
          <a:p>
            <a:pPr indent="0" lvl="0" marL="0" rtl="0" algn="l">
              <a:lnSpc>
                <a:spcPct val="95000"/>
              </a:lnSpc>
              <a:spcBef>
                <a:spcPts val="0"/>
              </a:spcBef>
              <a:spcAft>
                <a:spcPts val="0"/>
              </a:spcAft>
              <a:buClr>
                <a:srgbClr val="32506E"/>
              </a:buClr>
              <a:buSzPts val="2000"/>
              <a:buNone/>
            </a:pPr>
            <a:r>
              <a:rPr b="1" lang="en-GB" sz="2000"/>
              <a:t>Impact through citations</a:t>
            </a:r>
            <a:r>
              <a:rPr lang="en-GB" sz="1800"/>
              <a:t>:</a:t>
            </a:r>
            <a:endParaRPr/>
          </a:p>
          <a:p>
            <a:pPr indent="-285750" lvl="0" marL="285750" rtl="0" algn="l">
              <a:lnSpc>
                <a:spcPct val="95000"/>
              </a:lnSpc>
              <a:spcBef>
                <a:spcPts val="0"/>
              </a:spcBef>
              <a:spcAft>
                <a:spcPts val="0"/>
              </a:spcAft>
              <a:buClr>
                <a:srgbClr val="32506E"/>
              </a:buClr>
              <a:buSzPts val="1800"/>
              <a:buFont typeface="Arial"/>
              <a:buChar char="-"/>
            </a:pPr>
            <a:r>
              <a:rPr lang="en-GB" sz="1800"/>
              <a:t>Total number of citations across publications</a:t>
            </a:r>
            <a:endParaRPr/>
          </a:p>
          <a:p>
            <a:pPr indent="-285750" lvl="0" marL="285750" rtl="0" algn="l">
              <a:lnSpc>
                <a:spcPct val="95000"/>
              </a:lnSpc>
              <a:spcBef>
                <a:spcPts val="0"/>
              </a:spcBef>
              <a:spcAft>
                <a:spcPts val="0"/>
              </a:spcAft>
              <a:buClr>
                <a:srgbClr val="32506E"/>
              </a:buClr>
              <a:buSzPts val="1800"/>
              <a:buFont typeface="Arial"/>
              <a:buChar char="-"/>
            </a:pPr>
            <a:r>
              <a:rPr lang="en-GB" sz="1800"/>
              <a:t>Average number of citations per publication</a:t>
            </a:r>
            <a:endParaRPr/>
          </a:p>
          <a:p>
            <a:pPr indent="-285750" lvl="0" marL="285750" rtl="0" algn="l">
              <a:lnSpc>
                <a:spcPct val="95000"/>
              </a:lnSpc>
              <a:spcBef>
                <a:spcPts val="0"/>
              </a:spcBef>
              <a:spcAft>
                <a:spcPts val="0"/>
              </a:spcAft>
              <a:buClr>
                <a:srgbClr val="32506E"/>
              </a:buClr>
              <a:buSzPts val="1800"/>
              <a:buFont typeface="Arial"/>
              <a:buChar char="-"/>
            </a:pPr>
            <a:r>
              <a:rPr lang="en-GB" sz="1800"/>
              <a:t>Number of highly cited publication (pre-set threshold)</a:t>
            </a:r>
            <a:endParaRPr/>
          </a:p>
          <a:p>
            <a:pPr indent="-285750" lvl="0" marL="285750" rtl="0" algn="l">
              <a:lnSpc>
                <a:spcPct val="95000"/>
              </a:lnSpc>
              <a:spcBef>
                <a:spcPts val="0"/>
              </a:spcBef>
              <a:spcAft>
                <a:spcPts val="0"/>
              </a:spcAft>
              <a:buClr>
                <a:srgbClr val="32506E"/>
              </a:buClr>
              <a:buSzPts val="1800"/>
              <a:buFont typeface="Arial"/>
              <a:buChar char="-"/>
            </a:pPr>
            <a:r>
              <a:rPr lang="en-GB" sz="1800"/>
              <a:t>Proportion of highly cited publication (pre-set threshold)</a:t>
            </a:r>
            <a:endParaRPr/>
          </a:p>
          <a:p>
            <a:pPr indent="-285750" lvl="0" marL="285750" rtl="0" algn="l">
              <a:lnSpc>
                <a:spcPct val="95000"/>
              </a:lnSpc>
              <a:spcBef>
                <a:spcPts val="0"/>
              </a:spcBef>
              <a:spcAft>
                <a:spcPts val="0"/>
              </a:spcAft>
              <a:buClr>
                <a:srgbClr val="32506E"/>
              </a:buClr>
              <a:buSzPts val="1800"/>
              <a:buFont typeface="Arial"/>
              <a:buChar char="-"/>
            </a:pPr>
            <a:r>
              <a:rPr lang="en-GB" sz="1800"/>
              <a:t>h-index (see side)</a:t>
            </a:r>
            <a:endParaRPr/>
          </a:p>
          <a:p>
            <a:pPr indent="-285750" lvl="0" marL="285750" rtl="0" algn="l">
              <a:lnSpc>
                <a:spcPct val="95000"/>
              </a:lnSpc>
              <a:spcBef>
                <a:spcPts val="0"/>
              </a:spcBef>
              <a:spcAft>
                <a:spcPts val="0"/>
              </a:spcAft>
              <a:buClr>
                <a:srgbClr val="32506E"/>
              </a:buClr>
              <a:buSzPts val="1800"/>
              <a:buFont typeface="Arial"/>
              <a:buChar char="-"/>
            </a:pPr>
            <a:r>
              <a:rPr lang="en-GB" sz="1800"/>
              <a:t>Journal Impact factor: </a:t>
            </a:r>
            <a:r>
              <a:rPr lang="en-GB" sz="1400"/>
              <a:t>A journal’s impact factor is based on </a:t>
            </a:r>
            <a:endParaRPr/>
          </a:p>
          <a:p>
            <a:pPr indent="0" lvl="0" marL="0" rtl="0" algn="l">
              <a:lnSpc>
                <a:spcPct val="95000"/>
              </a:lnSpc>
              <a:spcBef>
                <a:spcPts val="0"/>
              </a:spcBef>
              <a:spcAft>
                <a:spcPts val="0"/>
              </a:spcAft>
              <a:buClr>
                <a:srgbClr val="32506E"/>
              </a:buClr>
              <a:buSzPts val="1400"/>
              <a:buNone/>
            </a:pPr>
            <a:r>
              <a:rPr lang="en-GB" sz="1400"/>
              <a:t>							2 elements: the numerator, which is the number of citations </a:t>
            </a:r>
            <a:endParaRPr/>
          </a:p>
          <a:p>
            <a:pPr indent="0" lvl="0" marL="0" rtl="0" algn="l">
              <a:lnSpc>
                <a:spcPct val="95000"/>
              </a:lnSpc>
              <a:spcBef>
                <a:spcPts val="0"/>
              </a:spcBef>
              <a:spcAft>
                <a:spcPts val="0"/>
              </a:spcAft>
              <a:buClr>
                <a:srgbClr val="32506E"/>
              </a:buClr>
              <a:buSzPts val="1400"/>
              <a:buNone/>
            </a:pPr>
            <a:r>
              <a:rPr lang="en-GB" sz="1400"/>
              <a:t>							in the current year to items published in the previous 2 years, </a:t>
            </a:r>
            <a:endParaRPr/>
          </a:p>
          <a:p>
            <a:pPr indent="0" lvl="0" marL="0" rtl="0" algn="l">
              <a:lnSpc>
                <a:spcPct val="95000"/>
              </a:lnSpc>
              <a:spcBef>
                <a:spcPts val="0"/>
              </a:spcBef>
              <a:spcAft>
                <a:spcPts val="0"/>
              </a:spcAft>
              <a:buClr>
                <a:srgbClr val="32506E"/>
              </a:buClr>
              <a:buSzPts val="1400"/>
              <a:buNone/>
            </a:pPr>
            <a:r>
              <a:rPr lang="en-GB" sz="1400"/>
              <a:t>							and the denominator, which is the number of ‘citable items’</a:t>
            </a:r>
            <a:endParaRPr/>
          </a:p>
          <a:p>
            <a:pPr indent="0" lvl="0" marL="0" rtl="0" algn="l">
              <a:lnSpc>
                <a:spcPct val="95000"/>
              </a:lnSpc>
              <a:spcBef>
                <a:spcPts val="0"/>
              </a:spcBef>
              <a:spcAft>
                <a:spcPts val="0"/>
              </a:spcAft>
              <a:buClr>
                <a:srgbClr val="32506E"/>
              </a:buClr>
              <a:buSzPts val="1400"/>
              <a:buNone/>
            </a:pPr>
            <a:r>
              <a:rPr lang="en-GB" sz="1400"/>
              <a:t>							published in the same 2 years. (Garfield, 2006)</a:t>
            </a:r>
            <a:endParaRPr/>
          </a:p>
          <a:p>
            <a:pPr indent="-171450" lvl="0" marL="285750" rtl="0" algn="l">
              <a:lnSpc>
                <a:spcPct val="95000"/>
              </a:lnSpc>
              <a:spcBef>
                <a:spcPts val="0"/>
              </a:spcBef>
              <a:spcAft>
                <a:spcPts val="0"/>
              </a:spcAft>
              <a:buClr>
                <a:srgbClr val="32506E"/>
              </a:buClr>
              <a:buSzPts val="1800"/>
              <a:buFont typeface="Arial"/>
              <a:buNone/>
            </a:pPr>
            <a:r>
              <a:t/>
            </a:r>
            <a:endParaRPr sz="1800"/>
          </a:p>
        </p:txBody>
      </p:sp>
      <p:sp>
        <p:nvSpPr>
          <p:cNvPr id="547" name="Google Shape;547;p35"/>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Science’s impact</a:t>
            </a:r>
            <a:endParaRPr/>
          </a:p>
        </p:txBody>
      </p:sp>
      <p:pic>
        <p:nvPicPr>
          <p:cNvPr id="548" name="Google Shape;548;p35"/>
          <p:cNvPicPr preferRelativeResize="0"/>
          <p:nvPr/>
        </p:nvPicPr>
        <p:blipFill rotWithShape="1">
          <a:blip r:embed="rId3">
            <a:alphaModFix/>
          </a:blip>
          <a:srcRect b="0" l="0" r="0" t="0"/>
          <a:stretch/>
        </p:blipFill>
        <p:spPr>
          <a:xfrm>
            <a:off x="6324600" y="2669471"/>
            <a:ext cx="2819400" cy="2819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6"/>
          <p:cNvSpPr txBox="1"/>
          <p:nvPr>
            <p:ph idx="1" type="body"/>
          </p:nvPr>
        </p:nvSpPr>
        <p:spPr>
          <a:xfrm>
            <a:off x="360000" y="1307806"/>
            <a:ext cx="8423275" cy="4549516"/>
          </a:xfrm>
          <a:prstGeom prst="rect">
            <a:avLst/>
          </a:prstGeom>
          <a:noFill/>
          <a:ln>
            <a:noFill/>
          </a:ln>
        </p:spPr>
        <p:txBody>
          <a:bodyPr anchorCtr="0" anchor="t" bIns="0" lIns="0" spcFirstLastPara="1" rIns="0" wrap="square" tIns="0">
            <a:normAutofit fontScale="92500" lnSpcReduction="10000"/>
          </a:bodyPr>
          <a:lstStyle/>
          <a:p>
            <a:pPr indent="0" lvl="0" marL="0" rtl="0" algn="just">
              <a:lnSpc>
                <a:spcPct val="95000"/>
              </a:lnSpc>
              <a:spcBef>
                <a:spcPts val="0"/>
              </a:spcBef>
              <a:spcAft>
                <a:spcPts val="0"/>
              </a:spcAft>
              <a:buClr>
                <a:srgbClr val="32506E"/>
              </a:buClr>
              <a:buSzPct val="100000"/>
              <a:buNone/>
            </a:pPr>
            <a:r>
              <a:rPr lang="en-GB" sz="1900"/>
              <a:t>The production of numbers using a unique recipe can give a sense that these indicators are a basis for comparison between research units. However different fields of study have different characteristics and should not directly be compared (Waltman, 2016). </a:t>
            </a:r>
            <a:endParaRPr/>
          </a:p>
          <a:p>
            <a:pPr indent="0" lvl="0" marL="0" rtl="0" algn="just">
              <a:lnSpc>
                <a:spcPct val="95000"/>
              </a:lnSpc>
              <a:spcBef>
                <a:spcPts val="0"/>
              </a:spcBef>
              <a:spcAft>
                <a:spcPts val="0"/>
              </a:spcAft>
              <a:buClr>
                <a:srgbClr val="32506E"/>
              </a:buClr>
              <a:buSzPct val="100000"/>
              <a:buNone/>
            </a:pPr>
            <a:r>
              <a:t/>
            </a:r>
            <a:endParaRPr sz="2000"/>
          </a:p>
          <a:p>
            <a:pPr indent="0" lvl="0" marL="0" rtl="0" algn="just">
              <a:lnSpc>
                <a:spcPct val="95000"/>
              </a:lnSpc>
              <a:spcBef>
                <a:spcPts val="0"/>
              </a:spcBef>
              <a:spcAft>
                <a:spcPts val="0"/>
              </a:spcAft>
              <a:buClr>
                <a:srgbClr val="32506E"/>
              </a:buClr>
              <a:buSzPct val="100000"/>
              <a:buNone/>
            </a:pPr>
            <a:r>
              <a:rPr b="1" lang="en-GB" sz="2000"/>
              <a:t>Counting collaborators on publications</a:t>
            </a:r>
            <a:r>
              <a:rPr lang="en-GB" sz="2000"/>
              <a:t>:</a:t>
            </a:r>
            <a:endParaRPr/>
          </a:p>
          <a:p>
            <a:pPr indent="-342900" lvl="0" marL="342900" rtl="0" algn="just">
              <a:lnSpc>
                <a:spcPct val="95000"/>
              </a:lnSpc>
              <a:spcBef>
                <a:spcPts val="0"/>
              </a:spcBef>
              <a:spcAft>
                <a:spcPts val="0"/>
              </a:spcAft>
              <a:buClr>
                <a:srgbClr val="32506E"/>
              </a:buClr>
              <a:buSzPct val="100000"/>
              <a:buFont typeface="Arial"/>
              <a:buChar char="•"/>
            </a:pPr>
            <a:r>
              <a:rPr lang="en-GB" sz="2000"/>
              <a:t>Depending on type of projects (e.g. megaprojects in particle physics)</a:t>
            </a:r>
            <a:endParaRPr/>
          </a:p>
          <a:p>
            <a:pPr indent="-342900" lvl="0" marL="342900" rtl="0" algn="just">
              <a:lnSpc>
                <a:spcPct val="95000"/>
              </a:lnSpc>
              <a:spcBef>
                <a:spcPts val="0"/>
              </a:spcBef>
              <a:spcAft>
                <a:spcPts val="0"/>
              </a:spcAft>
              <a:buClr>
                <a:srgbClr val="32506E"/>
              </a:buClr>
              <a:buSzPct val="100000"/>
              <a:buFont typeface="Arial"/>
              <a:buChar char="•"/>
            </a:pPr>
            <a:r>
              <a:rPr lang="en-GB" sz="2000"/>
              <a:t>Increasing nb of authors per publications</a:t>
            </a:r>
            <a:endParaRPr/>
          </a:p>
          <a:p>
            <a:pPr indent="-342900" lvl="0" marL="342900" rtl="0" algn="just">
              <a:lnSpc>
                <a:spcPct val="95000"/>
              </a:lnSpc>
              <a:spcBef>
                <a:spcPts val="0"/>
              </a:spcBef>
              <a:spcAft>
                <a:spcPts val="0"/>
              </a:spcAft>
              <a:buClr>
                <a:srgbClr val="32506E"/>
              </a:buClr>
              <a:buSzPct val="100000"/>
              <a:buFont typeface="Arial"/>
              <a:buChar char="•"/>
            </a:pPr>
            <a:r>
              <a:rPr lang="en-GB" sz="2000"/>
              <a:t>Should we allocate full impact to publications to all authors (i.e. full counting)?</a:t>
            </a:r>
            <a:endParaRPr/>
          </a:p>
          <a:p>
            <a:pPr indent="0" lvl="0" marL="0" rtl="0" algn="just">
              <a:lnSpc>
                <a:spcPct val="95000"/>
              </a:lnSpc>
              <a:spcBef>
                <a:spcPts val="0"/>
              </a:spcBef>
              <a:spcAft>
                <a:spcPts val="0"/>
              </a:spcAft>
              <a:buClr>
                <a:srgbClr val="32506E"/>
              </a:buClr>
              <a:buSzPct val="100000"/>
              <a:buNone/>
            </a:pPr>
            <a:r>
              <a:t/>
            </a:r>
            <a:endParaRPr sz="2000"/>
          </a:p>
          <a:p>
            <a:pPr indent="0" lvl="0" marL="0" rtl="0" algn="just">
              <a:lnSpc>
                <a:spcPct val="95000"/>
              </a:lnSpc>
              <a:spcBef>
                <a:spcPts val="0"/>
              </a:spcBef>
              <a:spcAft>
                <a:spcPts val="0"/>
              </a:spcAft>
              <a:buClr>
                <a:srgbClr val="32506E"/>
              </a:buClr>
              <a:buSzPct val="100000"/>
              <a:buNone/>
            </a:pPr>
            <a:r>
              <a:rPr b="1" lang="en-GB" sz="2000"/>
              <a:t>Alternative counting methods</a:t>
            </a:r>
            <a:r>
              <a:rPr lang="en-GB" sz="2000"/>
              <a:t>:</a:t>
            </a:r>
            <a:endParaRPr/>
          </a:p>
          <a:p>
            <a:pPr indent="-342900" lvl="0" marL="342900" rtl="0" algn="just">
              <a:lnSpc>
                <a:spcPct val="95000"/>
              </a:lnSpc>
              <a:spcBef>
                <a:spcPts val="0"/>
              </a:spcBef>
              <a:spcAft>
                <a:spcPts val="0"/>
              </a:spcAft>
              <a:buClr>
                <a:srgbClr val="32506E"/>
              </a:buClr>
              <a:buSzPct val="100000"/>
              <a:buFont typeface="Arial"/>
              <a:buChar char="•"/>
            </a:pPr>
            <a:r>
              <a:rPr lang="en-GB" sz="2000" u="sng"/>
              <a:t>fractional counting</a:t>
            </a:r>
            <a:r>
              <a:rPr lang="en-GB" sz="2000"/>
              <a:t>: each author get a equal share of the credit</a:t>
            </a:r>
            <a:endParaRPr/>
          </a:p>
          <a:p>
            <a:pPr indent="0" lvl="0" marL="0" rtl="0" algn="just">
              <a:lnSpc>
                <a:spcPct val="95000"/>
              </a:lnSpc>
              <a:spcBef>
                <a:spcPts val="0"/>
              </a:spcBef>
              <a:spcAft>
                <a:spcPts val="0"/>
              </a:spcAft>
              <a:buClr>
                <a:srgbClr val="32506E"/>
              </a:buClr>
              <a:buSzPct val="100000"/>
              <a:buNone/>
            </a:pPr>
            <a:r>
              <a:rPr lang="en-GB" sz="2000"/>
              <a:t>						institution or country sum the share of contributions of their researchers</a:t>
            </a:r>
            <a:endParaRPr/>
          </a:p>
          <a:p>
            <a:pPr indent="-342900" lvl="0" marL="342900" rtl="0" algn="just">
              <a:lnSpc>
                <a:spcPct val="95000"/>
              </a:lnSpc>
              <a:spcBef>
                <a:spcPts val="0"/>
              </a:spcBef>
              <a:spcAft>
                <a:spcPts val="0"/>
              </a:spcAft>
              <a:buClr>
                <a:srgbClr val="32506E"/>
              </a:buClr>
              <a:buSzPct val="100000"/>
              <a:buFont typeface="Arial"/>
              <a:buChar char="•"/>
            </a:pPr>
            <a:r>
              <a:rPr lang="en-GB" sz="2000"/>
              <a:t>Weighted credits: position in author list, corresponding author…</a:t>
            </a:r>
            <a:endParaRPr/>
          </a:p>
          <a:p>
            <a:pPr indent="0" lvl="0" marL="0" rtl="0" algn="just">
              <a:lnSpc>
                <a:spcPct val="95000"/>
              </a:lnSpc>
              <a:spcBef>
                <a:spcPts val="0"/>
              </a:spcBef>
              <a:spcAft>
                <a:spcPts val="0"/>
              </a:spcAft>
              <a:buClr>
                <a:srgbClr val="32506E"/>
              </a:buClr>
              <a:buSzPct val="100000"/>
              <a:buNone/>
            </a:pPr>
            <a:r>
              <a:rPr lang="en-GB" sz="2000"/>
              <a:t> </a:t>
            </a:r>
            <a:endParaRPr sz="1000"/>
          </a:p>
          <a:p>
            <a:pPr indent="0" lvl="0" marL="0" rtl="0" algn="just">
              <a:lnSpc>
                <a:spcPct val="95000"/>
              </a:lnSpc>
              <a:spcBef>
                <a:spcPts val="0"/>
              </a:spcBef>
              <a:spcAft>
                <a:spcPts val="0"/>
              </a:spcAft>
              <a:buClr>
                <a:srgbClr val="32506E"/>
              </a:buClr>
              <a:buSzPct val="100000"/>
              <a:buNone/>
            </a:pPr>
            <a:r>
              <a:rPr lang="en-GB" sz="2000"/>
              <a:t>🡪 The ordering of authorship vary by field, and their meaning is debated. </a:t>
            </a:r>
            <a:endParaRPr sz="2000"/>
          </a:p>
          <a:p>
            <a:pPr indent="-225425" lvl="0" marL="342900" rtl="0" algn="just">
              <a:lnSpc>
                <a:spcPct val="95000"/>
              </a:lnSpc>
              <a:spcBef>
                <a:spcPts val="0"/>
              </a:spcBef>
              <a:spcAft>
                <a:spcPts val="0"/>
              </a:spcAft>
              <a:buClr>
                <a:srgbClr val="32506E"/>
              </a:buClr>
              <a:buSzPct val="100000"/>
              <a:buFont typeface="Arial"/>
              <a:buNone/>
            </a:pPr>
            <a:r>
              <a:t/>
            </a:r>
            <a:endParaRPr sz="2000"/>
          </a:p>
          <a:p>
            <a:pPr indent="0" lvl="0" marL="0" rtl="0" algn="just">
              <a:lnSpc>
                <a:spcPct val="95000"/>
              </a:lnSpc>
              <a:spcBef>
                <a:spcPts val="0"/>
              </a:spcBef>
              <a:spcAft>
                <a:spcPts val="0"/>
              </a:spcAft>
              <a:buClr>
                <a:srgbClr val="32506E"/>
              </a:buClr>
              <a:buSzPct val="100000"/>
              <a:buNone/>
            </a:pPr>
            <a:r>
              <a:t/>
            </a:r>
            <a:endParaRPr sz="2000"/>
          </a:p>
        </p:txBody>
      </p:sp>
      <p:sp>
        <p:nvSpPr>
          <p:cNvPr id="555" name="Google Shape;555;p36"/>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Comparability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7"/>
          <p:cNvSpPr txBox="1"/>
          <p:nvPr>
            <p:ph idx="1" type="body"/>
          </p:nvPr>
        </p:nvSpPr>
        <p:spPr>
          <a:xfrm>
            <a:off x="360000" y="1307806"/>
            <a:ext cx="8423275" cy="4549516"/>
          </a:xfrm>
          <a:prstGeom prst="rect">
            <a:avLst/>
          </a:prstGeom>
          <a:noFill/>
          <a:ln>
            <a:noFill/>
          </a:ln>
        </p:spPr>
        <p:txBody>
          <a:bodyPr anchorCtr="0" anchor="t" bIns="0" lIns="0" spcFirstLastPara="1" rIns="0" wrap="square" tIns="0">
            <a:normAutofit lnSpcReduction="10000"/>
          </a:bodyPr>
          <a:lstStyle/>
          <a:p>
            <a:pPr indent="0" lvl="0" marL="0" rtl="0" algn="just">
              <a:lnSpc>
                <a:spcPct val="95000"/>
              </a:lnSpc>
              <a:spcBef>
                <a:spcPts val="0"/>
              </a:spcBef>
              <a:spcAft>
                <a:spcPts val="0"/>
              </a:spcAft>
              <a:buClr>
                <a:srgbClr val="32506E"/>
              </a:buClr>
              <a:buSzPts val="1800"/>
              <a:buNone/>
            </a:pPr>
            <a:r>
              <a:rPr lang="en-GB" sz="1800"/>
              <a:t>The production of numbers using a unique recipe can give a sense that these indicators are a basis for comparison between research units. However different fields of study have different characteristics and should not directly be compared (Waltman, 2016). </a:t>
            </a:r>
            <a:endParaRPr/>
          </a:p>
          <a:p>
            <a:pPr indent="0" lvl="0" marL="0" rtl="0" algn="just">
              <a:lnSpc>
                <a:spcPct val="95000"/>
              </a:lnSpc>
              <a:spcBef>
                <a:spcPts val="0"/>
              </a:spcBef>
              <a:spcAft>
                <a:spcPts val="0"/>
              </a:spcAft>
              <a:buClr>
                <a:srgbClr val="32506E"/>
              </a:buClr>
              <a:buSzPts val="2000"/>
              <a:buNone/>
            </a:pPr>
            <a:r>
              <a:rPr lang="en-GB" sz="2000"/>
              <a:t> </a:t>
            </a:r>
            <a:endParaRPr/>
          </a:p>
          <a:p>
            <a:pPr indent="0" lvl="0" marL="0" rtl="0" algn="just">
              <a:lnSpc>
                <a:spcPct val="95000"/>
              </a:lnSpc>
              <a:spcBef>
                <a:spcPts val="0"/>
              </a:spcBef>
              <a:spcAft>
                <a:spcPts val="0"/>
              </a:spcAft>
              <a:buClr>
                <a:srgbClr val="32506E"/>
              </a:buClr>
              <a:buSzPts val="2000"/>
              <a:buNone/>
            </a:pPr>
            <a:r>
              <a:rPr b="1" lang="en-GB" sz="2000"/>
              <a:t>The citation have different patterns depending on </a:t>
            </a:r>
            <a:r>
              <a:rPr lang="en-GB" sz="2000"/>
              <a:t>:</a:t>
            </a:r>
            <a:endParaRPr/>
          </a:p>
          <a:p>
            <a:pPr indent="-342900" lvl="0" marL="342900" rtl="0" algn="just">
              <a:lnSpc>
                <a:spcPct val="95000"/>
              </a:lnSpc>
              <a:spcBef>
                <a:spcPts val="0"/>
              </a:spcBef>
              <a:spcAft>
                <a:spcPts val="0"/>
              </a:spcAft>
              <a:buClr>
                <a:srgbClr val="32506E"/>
              </a:buClr>
              <a:buSzPts val="2000"/>
              <a:buFont typeface="Arial"/>
              <a:buChar char="•"/>
            </a:pPr>
            <a:r>
              <a:rPr lang="en-GB" sz="2000"/>
              <a:t>Fields / discipline of study</a:t>
            </a:r>
            <a:endParaRPr/>
          </a:p>
          <a:p>
            <a:pPr indent="-342900" lvl="0" marL="342900" rtl="0" algn="just">
              <a:lnSpc>
                <a:spcPct val="95000"/>
              </a:lnSpc>
              <a:spcBef>
                <a:spcPts val="0"/>
              </a:spcBef>
              <a:spcAft>
                <a:spcPts val="0"/>
              </a:spcAft>
              <a:buClr>
                <a:srgbClr val="32506E"/>
              </a:buClr>
              <a:buSzPts val="2000"/>
              <a:buFont typeface="Arial"/>
              <a:buChar char="•"/>
            </a:pPr>
            <a:r>
              <a:rPr lang="en-GB" sz="2000"/>
              <a:t>Years of publications</a:t>
            </a:r>
            <a:endParaRPr/>
          </a:p>
          <a:p>
            <a:pPr indent="-342900" lvl="0" marL="342900" rtl="0" algn="just">
              <a:lnSpc>
                <a:spcPct val="95000"/>
              </a:lnSpc>
              <a:spcBef>
                <a:spcPts val="0"/>
              </a:spcBef>
              <a:spcAft>
                <a:spcPts val="0"/>
              </a:spcAft>
              <a:buClr>
                <a:srgbClr val="32506E"/>
              </a:buClr>
              <a:buSzPts val="2000"/>
              <a:buFont typeface="Arial"/>
              <a:buChar char="•"/>
            </a:pPr>
            <a:r>
              <a:rPr lang="en-GB" sz="2000"/>
              <a:t>Document types (reviews, editorial, letters, articles)</a:t>
            </a:r>
            <a:endParaRPr/>
          </a:p>
          <a:p>
            <a:pPr indent="0" lvl="0" marL="0" rtl="0" algn="just">
              <a:lnSpc>
                <a:spcPct val="95000"/>
              </a:lnSpc>
              <a:spcBef>
                <a:spcPts val="0"/>
              </a:spcBef>
              <a:spcAft>
                <a:spcPts val="0"/>
              </a:spcAft>
              <a:buClr>
                <a:srgbClr val="32506E"/>
              </a:buClr>
              <a:buSzPts val="2000"/>
              <a:buNone/>
            </a:pPr>
            <a:r>
              <a:t/>
            </a:r>
            <a:endParaRPr sz="2000"/>
          </a:p>
          <a:p>
            <a:pPr indent="0" lvl="0" marL="0" rtl="0" algn="just">
              <a:lnSpc>
                <a:spcPct val="95000"/>
              </a:lnSpc>
              <a:spcBef>
                <a:spcPts val="0"/>
              </a:spcBef>
              <a:spcAft>
                <a:spcPts val="0"/>
              </a:spcAft>
              <a:buClr>
                <a:srgbClr val="32506E"/>
              </a:buClr>
              <a:buSzPts val="2000"/>
              <a:buNone/>
            </a:pPr>
            <a:r>
              <a:rPr b="1" lang="en-GB" sz="2000"/>
              <a:t>The citation score can be normalised on</a:t>
            </a:r>
            <a:r>
              <a:rPr lang="en-GB" sz="2000"/>
              <a:t>:</a:t>
            </a:r>
            <a:endParaRPr/>
          </a:p>
          <a:p>
            <a:pPr indent="-342900" lvl="0" marL="342900" rtl="0" algn="just">
              <a:lnSpc>
                <a:spcPct val="95000"/>
              </a:lnSpc>
              <a:spcBef>
                <a:spcPts val="0"/>
              </a:spcBef>
              <a:spcAft>
                <a:spcPts val="0"/>
              </a:spcAft>
              <a:buClr>
                <a:srgbClr val="32506E"/>
              </a:buClr>
              <a:buSzPts val="2000"/>
              <a:buFont typeface="Arial"/>
              <a:buChar char="•"/>
            </a:pPr>
            <a:r>
              <a:rPr lang="en-GB" sz="2000"/>
              <a:t>average citation count</a:t>
            </a:r>
            <a:endParaRPr/>
          </a:p>
          <a:p>
            <a:pPr indent="-342900" lvl="0" marL="342900" rtl="0" algn="just">
              <a:lnSpc>
                <a:spcPct val="95000"/>
              </a:lnSpc>
              <a:spcBef>
                <a:spcPts val="0"/>
              </a:spcBef>
              <a:spcAft>
                <a:spcPts val="0"/>
              </a:spcAft>
              <a:buClr>
                <a:srgbClr val="32506E"/>
              </a:buClr>
              <a:buSzPts val="2000"/>
              <a:buFont typeface="Arial"/>
              <a:buChar char="•"/>
            </a:pPr>
            <a:r>
              <a:rPr lang="en-GB" sz="2000"/>
              <a:t>determine whether a publication can be considered as highly cited within field (e.g. top 1%, 10%)</a:t>
            </a:r>
            <a:endParaRPr/>
          </a:p>
          <a:p>
            <a:pPr indent="-342900" lvl="0" marL="342900" rtl="0" algn="just">
              <a:lnSpc>
                <a:spcPct val="95000"/>
              </a:lnSpc>
              <a:spcBef>
                <a:spcPts val="0"/>
              </a:spcBef>
              <a:spcAft>
                <a:spcPts val="0"/>
              </a:spcAft>
              <a:buClr>
                <a:srgbClr val="32506E"/>
              </a:buClr>
              <a:buSzPts val="2000"/>
              <a:buFont typeface="Arial"/>
              <a:buChar char="•"/>
            </a:pPr>
            <a:r>
              <a:rPr lang="en-GB" sz="2000"/>
              <a:t>Others exist…</a:t>
            </a:r>
            <a:endParaRPr/>
          </a:p>
          <a:p>
            <a:pPr indent="-279400" lvl="0" marL="342900" rtl="0" algn="just">
              <a:lnSpc>
                <a:spcPct val="95000"/>
              </a:lnSpc>
              <a:spcBef>
                <a:spcPts val="0"/>
              </a:spcBef>
              <a:spcAft>
                <a:spcPts val="0"/>
              </a:spcAft>
              <a:buClr>
                <a:srgbClr val="32506E"/>
              </a:buClr>
              <a:buSzPts val="1000"/>
              <a:buFont typeface="Arial"/>
              <a:buNone/>
            </a:pPr>
            <a:r>
              <a:t/>
            </a:r>
            <a:endParaRPr sz="1000"/>
          </a:p>
          <a:p>
            <a:pPr indent="0" lvl="0" marL="0" rtl="0" algn="just">
              <a:lnSpc>
                <a:spcPct val="95000"/>
              </a:lnSpc>
              <a:spcBef>
                <a:spcPts val="0"/>
              </a:spcBef>
              <a:spcAft>
                <a:spcPts val="0"/>
              </a:spcAft>
              <a:buClr>
                <a:srgbClr val="32506E"/>
              </a:buClr>
              <a:buSzPts val="2000"/>
              <a:buNone/>
            </a:pPr>
            <a:r>
              <a:rPr lang="en-GB" sz="2000"/>
              <a:t>🡪 Need to consider the classification system at hand to delimit the boundary of a field. </a:t>
            </a:r>
            <a:endParaRPr sz="2000"/>
          </a:p>
          <a:p>
            <a:pPr indent="-215900" lvl="0" marL="342900" rtl="0" algn="just">
              <a:lnSpc>
                <a:spcPct val="95000"/>
              </a:lnSpc>
              <a:spcBef>
                <a:spcPts val="0"/>
              </a:spcBef>
              <a:spcAft>
                <a:spcPts val="0"/>
              </a:spcAft>
              <a:buClr>
                <a:srgbClr val="32506E"/>
              </a:buClr>
              <a:buSzPts val="2000"/>
              <a:buFont typeface="Arial"/>
              <a:buNone/>
            </a:pPr>
            <a:r>
              <a:t/>
            </a:r>
            <a:endParaRPr sz="2000"/>
          </a:p>
          <a:p>
            <a:pPr indent="0" lvl="0" marL="0" rtl="0" algn="just">
              <a:lnSpc>
                <a:spcPct val="95000"/>
              </a:lnSpc>
              <a:spcBef>
                <a:spcPts val="0"/>
              </a:spcBef>
              <a:spcAft>
                <a:spcPts val="0"/>
              </a:spcAft>
              <a:buClr>
                <a:srgbClr val="32506E"/>
              </a:buClr>
              <a:buSzPts val="2000"/>
              <a:buNone/>
            </a:pPr>
            <a:r>
              <a:t/>
            </a:r>
            <a:endParaRPr sz="2000"/>
          </a:p>
        </p:txBody>
      </p:sp>
      <p:sp>
        <p:nvSpPr>
          <p:cNvPr id="562" name="Google Shape;562;p37"/>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Comparability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8"/>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4600"/>
              <a:buFont typeface="Georgia"/>
              <a:buNone/>
            </a:pPr>
            <a:r>
              <a:rPr lang="en-GB"/>
              <a:t>Patent data</a:t>
            </a:r>
            <a:endParaRPr/>
          </a:p>
        </p:txBody>
      </p:sp>
      <p:sp>
        <p:nvSpPr>
          <p:cNvPr id="569" name="Google Shape;569;p38"/>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lt1"/>
              </a:buClr>
              <a:buSzPts val="2000"/>
              <a:buNone/>
            </a:pPr>
            <a:r>
              <a:rPr lang="en-GB"/>
              <a:t>What do the data look like?</a:t>
            </a:r>
            <a:endParaRPr/>
          </a:p>
          <a:p>
            <a:pPr indent="0" lvl="0" marL="0" rtl="0" algn="ctr">
              <a:lnSpc>
                <a:spcPct val="95000"/>
              </a:lnSpc>
              <a:spcBef>
                <a:spcPts val="0"/>
              </a:spcBef>
              <a:spcAft>
                <a:spcPts val="0"/>
              </a:spcAft>
              <a:buClr>
                <a:schemeClr val="lt1"/>
              </a:buClr>
              <a:buSzPts val="2000"/>
              <a:buNone/>
            </a:pPr>
            <a:r>
              <a:rPr lang="en-GB"/>
              <a:t>What are the main databases?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39"/>
          <p:cNvSpPr txBox="1"/>
          <p:nvPr>
            <p:ph idx="1" type="body"/>
          </p:nvPr>
        </p:nvSpPr>
        <p:spPr>
          <a:xfrm>
            <a:off x="359999" y="1471612"/>
            <a:ext cx="4140000" cy="4357687"/>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1600"/>
              <a:buNone/>
            </a:pPr>
            <a:r>
              <a:rPr lang="en-GB"/>
              <a:t>What patent data can be used (e.g. bibliometric metadata)?</a:t>
            </a:r>
            <a:endParaRPr/>
          </a:p>
          <a:p>
            <a:pPr indent="-184150" lvl="0" marL="285750" rtl="0" algn="ctr">
              <a:lnSpc>
                <a:spcPct val="95000"/>
              </a:lnSpc>
              <a:spcBef>
                <a:spcPts val="0"/>
              </a:spcBef>
              <a:spcAft>
                <a:spcPts val="0"/>
              </a:spcAft>
              <a:buClr>
                <a:srgbClr val="32506E"/>
              </a:buClr>
              <a:buSzPts val="1600"/>
              <a:buFont typeface="Arial"/>
              <a:buNone/>
            </a:pPr>
            <a:r>
              <a:t/>
            </a:r>
            <a:endParaRPr/>
          </a:p>
          <a:p>
            <a:pPr indent="-285750" lvl="0" marL="285750" rtl="0" algn="ctr">
              <a:lnSpc>
                <a:spcPct val="95000"/>
              </a:lnSpc>
              <a:spcBef>
                <a:spcPts val="0"/>
              </a:spcBef>
              <a:spcAft>
                <a:spcPts val="0"/>
              </a:spcAft>
              <a:buClr>
                <a:srgbClr val="32506E"/>
              </a:buClr>
              <a:buSzPts val="1600"/>
              <a:buFont typeface="Arial"/>
              <a:buChar char="•"/>
            </a:pPr>
            <a:r>
              <a:rPr lang="en-GB"/>
              <a:t>Title</a:t>
            </a:r>
            <a:endParaRPr/>
          </a:p>
          <a:p>
            <a:pPr indent="-285750" lvl="0" marL="285750" rtl="0" algn="ctr">
              <a:lnSpc>
                <a:spcPct val="95000"/>
              </a:lnSpc>
              <a:spcBef>
                <a:spcPts val="0"/>
              </a:spcBef>
              <a:spcAft>
                <a:spcPts val="0"/>
              </a:spcAft>
              <a:buClr>
                <a:srgbClr val="32506E"/>
              </a:buClr>
              <a:buSzPts val="1600"/>
              <a:buFont typeface="Arial"/>
              <a:buChar char="•"/>
            </a:pPr>
            <a:r>
              <a:rPr lang="en-GB"/>
              <a:t>Applicant(s)</a:t>
            </a:r>
            <a:endParaRPr/>
          </a:p>
          <a:p>
            <a:pPr indent="-285750" lvl="0" marL="285750" rtl="0" algn="ctr">
              <a:lnSpc>
                <a:spcPct val="95000"/>
              </a:lnSpc>
              <a:spcBef>
                <a:spcPts val="0"/>
              </a:spcBef>
              <a:spcAft>
                <a:spcPts val="0"/>
              </a:spcAft>
              <a:buClr>
                <a:srgbClr val="32506E"/>
              </a:buClr>
              <a:buSzPts val="1600"/>
              <a:buFont typeface="Arial"/>
              <a:buChar char="•"/>
            </a:pPr>
            <a:r>
              <a:rPr lang="en-GB"/>
              <a:t>Inventor(s)</a:t>
            </a:r>
            <a:endParaRPr/>
          </a:p>
          <a:p>
            <a:pPr indent="-285750" lvl="0" marL="285750" rtl="0" algn="ctr">
              <a:lnSpc>
                <a:spcPct val="95000"/>
              </a:lnSpc>
              <a:spcBef>
                <a:spcPts val="0"/>
              </a:spcBef>
              <a:spcAft>
                <a:spcPts val="0"/>
              </a:spcAft>
              <a:buClr>
                <a:srgbClr val="32506E"/>
              </a:buClr>
              <a:buSzPts val="1600"/>
              <a:buFont typeface="Arial"/>
              <a:buChar char="•"/>
            </a:pPr>
            <a:r>
              <a:rPr lang="en-GB"/>
              <a:t>Assignee</a:t>
            </a:r>
            <a:endParaRPr/>
          </a:p>
          <a:p>
            <a:pPr indent="-285750" lvl="0" marL="285750" rtl="0" algn="ctr">
              <a:lnSpc>
                <a:spcPct val="95000"/>
              </a:lnSpc>
              <a:spcBef>
                <a:spcPts val="0"/>
              </a:spcBef>
              <a:spcAft>
                <a:spcPts val="0"/>
              </a:spcAft>
              <a:buClr>
                <a:srgbClr val="32506E"/>
              </a:buClr>
              <a:buSzPts val="1600"/>
              <a:buFont typeface="Arial"/>
              <a:buChar char="•"/>
            </a:pPr>
            <a:r>
              <a:rPr lang="en-GB"/>
              <a:t>Publication date</a:t>
            </a:r>
            <a:endParaRPr/>
          </a:p>
          <a:p>
            <a:pPr indent="-285750" lvl="0" marL="285750" rtl="0" algn="ctr">
              <a:lnSpc>
                <a:spcPct val="95000"/>
              </a:lnSpc>
              <a:spcBef>
                <a:spcPts val="0"/>
              </a:spcBef>
              <a:spcAft>
                <a:spcPts val="0"/>
              </a:spcAft>
              <a:buClr>
                <a:srgbClr val="32506E"/>
              </a:buClr>
              <a:buSzPts val="1600"/>
              <a:buFont typeface="Arial"/>
              <a:buChar char="•"/>
            </a:pPr>
            <a:r>
              <a:rPr lang="en-GB"/>
              <a:t>Filling date</a:t>
            </a:r>
            <a:endParaRPr/>
          </a:p>
          <a:p>
            <a:pPr indent="-285750" lvl="0" marL="285750" rtl="0" algn="ctr">
              <a:lnSpc>
                <a:spcPct val="95000"/>
              </a:lnSpc>
              <a:spcBef>
                <a:spcPts val="0"/>
              </a:spcBef>
              <a:spcAft>
                <a:spcPts val="0"/>
              </a:spcAft>
              <a:buClr>
                <a:srgbClr val="32506E"/>
              </a:buClr>
              <a:buSzPts val="1600"/>
              <a:buFont typeface="Arial"/>
              <a:buChar char="•"/>
            </a:pPr>
            <a:r>
              <a:rPr lang="en-GB"/>
              <a:t>Priority date</a:t>
            </a:r>
            <a:endParaRPr/>
          </a:p>
          <a:p>
            <a:pPr indent="-285750" lvl="0" marL="285750" rtl="0" algn="ctr">
              <a:lnSpc>
                <a:spcPct val="95000"/>
              </a:lnSpc>
              <a:spcBef>
                <a:spcPts val="0"/>
              </a:spcBef>
              <a:spcAft>
                <a:spcPts val="0"/>
              </a:spcAft>
              <a:buClr>
                <a:srgbClr val="32506E"/>
              </a:buClr>
              <a:buSzPts val="1600"/>
              <a:buFont typeface="Arial"/>
              <a:buChar char="•"/>
            </a:pPr>
            <a:r>
              <a:rPr lang="en-GB"/>
              <a:t>Classification</a:t>
            </a:r>
            <a:endParaRPr/>
          </a:p>
          <a:p>
            <a:pPr indent="-184150" lvl="0" marL="285750" rtl="0" algn="ctr">
              <a:lnSpc>
                <a:spcPct val="95000"/>
              </a:lnSpc>
              <a:spcBef>
                <a:spcPts val="0"/>
              </a:spcBef>
              <a:spcAft>
                <a:spcPts val="0"/>
              </a:spcAft>
              <a:buClr>
                <a:srgbClr val="32506E"/>
              </a:buClr>
              <a:buSzPts val="1600"/>
              <a:buFont typeface="Arial"/>
              <a:buNone/>
            </a:pPr>
            <a:r>
              <a:t/>
            </a:r>
            <a:endParaRPr/>
          </a:p>
          <a:p>
            <a:pPr indent="-285750" lvl="0" marL="285750" rtl="0" algn="ctr">
              <a:lnSpc>
                <a:spcPct val="95000"/>
              </a:lnSpc>
              <a:spcBef>
                <a:spcPts val="0"/>
              </a:spcBef>
              <a:spcAft>
                <a:spcPts val="0"/>
              </a:spcAft>
              <a:buClr>
                <a:srgbClr val="32506E"/>
              </a:buClr>
              <a:buSzPts val="1600"/>
              <a:buFont typeface="Arial"/>
              <a:buChar char="•"/>
            </a:pPr>
            <a:r>
              <a:rPr lang="en-GB"/>
              <a:t>Patent references</a:t>
            </a:r>
            <a:endParaRPr/>
          </a:p>
          <a:p>
            <a:pPr indent="-285750" lvl="0" marL="285750" rtl="0" algn="ctr">
              <a:lnSpc>
                <a:spcPct val="95000"/>
              </a:lnSpc>
              <a:spcBef>
                <a:spcPts val="0"/>
              </a:spcBef>
              <a:spcAft>
                <a:spcPts val="0"/>
              </a:spcAft>
              <a:buClr>
                <a:srgbClr val="32506E"/>
              </a:buClr>
              <a:buSzPts val="1600"/>
              <a:buFont typeface="Arial"/>
              <a:buChar char="•"/>
            </a:pPr>
            <a:r>
              <a:rPr lang="en-GB"/>
              <a:t>Other references</a:t>
            </a:r>
            <a:endParaRPr/>
          </a:p>
          <a:p>
            <a:pPr indent="-285750" lvl="0" marL="285750" rtl="0" algn="ctr">
              <a:lnSpc>
                <a:spcPct val="95000"/>
              </a:lnSpc>
              <a:spcBef>
                <a:spcPts val="0"/>
              </a:spcBef>
              <a:spcAft>
                <a:spcPts val="0"/>
              </a:spcAft>
              <a:buClr>
                <a:srgbClr val="32506E"/>
              </a:buClr>
              <a:buSzPts val="1600"/>
              <a:buFont typeface="Arial"/>
              <a:buChar char="•"/>
            </a:pPr>
            <a:r>
              <a:rPr lang="en-GB"/>
              <a:t>Abstract</a:t>
            </a:r>
            <a:endParaRPr/>
          </a:p>
          <a:p>
            <a:pPr indent="-285750" lvl="0" marL="285750" rtl="0" algn="ctr">
              <a:lnSpc>
                <a:spcPct val="95000"/>
              </a:lnSpc>
              <a:spcBef>
                <a:spcPts val="0"/>
              </a:spcBef>
              <a:spcAft>
                <a:spcPts val="0"/>
              </a:spcAft>
              <a:buClr>
                <a:srgbClr val="32506E"/>
              </a:buClr>
              <a:buSzPts val="1600"/>
              <a:buFont typeface="Arial"/>
              <a:buChar char="•"/>
            </a:pPr>
            <a:r>
              <a:rPr lang="en-GB"/>
              <a:t>Claims </a:t>
            </a:r>
            <a:endParaRPr/>
          </a:p>
          <a:p>
            <a:pPr indent="-184150" lvl="0" marL="285750" rtl="0" algn="ctr">
              <a:lnSpc>
                <a:spcPct val="95000"/>
              </a:lnSpc>
              <a:spcBef>
                <a:spcPts val="0"/>
              </a:spcBef>
              <a:spcAft>
                <a:spcPts val="0"/>
              </a:spcAft>
              <a:buClr>
                <a:srgbClr val="32506E"/>
              </a:buClr>
              <a:buSzPts val="1600"/>
              <a:buFont typeface="Arial"/>
              <a:buNone/>
            </a:pPr>
            <a:r>
              <a:t/>
            </a:r>
            <a:endParaRPr/>
          </a:p>
          <a:p>
            <a:pPr indent="0" lvl="0" marL="0" rtl="0" algn="l">
              <a:lnSpc>
                <a:spcPct val="95000"/>
              </a:lnSpc>
              <a:spcBef>
                <a:spcPts val="0"/>
              </a:spcBef>
              <a:spcAft>
                <a:spcPts val="0"/>
              </a:spcAft>
              <a:buClr>
                <a:srgbClr val="32506E"/>
              </a:buClr>
              <a:buSzPts val="1600"/>
              <a:buNone/>
            </a:pPr>
            <a:r>
              <a:t/>
            </a:r>
            <a:endParaRPr/>
          </a:p>
        </p:txBody>
      </p:sp>
      <p:sp>
        <p:nvSpPr>
          <p:cNvPr id="576" name="Google Shape;576;p39"/>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Measuring science</a:t>
            </a:r>
            <a:endParaRPr/>
          </a:p>
        </p:txBody>
      </p:sp>
      <p:pic>
        <p:nvPicPr>
          <p:cNvPr id="577" name="Google Shape;577;p39"/>
          <p:cNvPicPr preferRelativeResize="0"/>
          <p:nvPr>
            <p:ph idx="2" type="body"/>
          </p:nvPr>
        </p:nvPicPr>
        <p:blipFill rotWithShape="1">
          <a:blip r:embed="rId3">
            <a:alphaModFix/>
          </a:blip>
          <a:srcRect b="0" l="0" r="0" t="0"/>
          <a:stretch/>
        </p:blipFill>
        <p:spPr>
          <a:xfrm>
            <a:off x="4711636" y="1280677"/>
            <a:ext cx="4072364" cy="6267623"/>
          </a:xfrm>
          <a:prstGeom prst="rect">
            <a:avLst/>
          </a:prstGeom>
          <a:noFill/>
          <a:ln>
            <a:noFill/>
          </a:ln>
        </p:spPr>
      </p:pic>
      <p:cxnSp>
        <p:nvCxnSpPr>
          <p:cNvPr id="578" name="Google Shape;578;p39"/>
          <p:cNvCxnSpPr/>
          <p:nvPr/>
        </p:nvCxnSpPr>
        <p:spPr>
          <a:xfrm flipH="1" rot="10800000">
            <a:off x="2905760" y="2225040"/>
            <a:ext cx="1971040" cy="71120"/>
          </a:xfrm>
          <a:prstGeom prst="straightConnector1">
            <a:avLst/>
          </a:prstGeom>
          <a:noFill/>
          <a:ln cap="flat" cmpd="sng" w="9525">
            <a:solidFill>
              <a:schemeClr val="accent4"/>
            </a:solidFill>
            <a:prstDash val="solid"/>
            <a:miter lim="800000"/>
            <a:headEnd len="sm" w="sm" type="none"/>
            <a:tailEnd len="med" w="med" type="triangle"/>
          </a:ln>
        </p:spPr>
      </p:cxnSp>
      <p:cxnSp>
        <p:nvCxnSpPr>
          <p:cNvPr id="579" name="Google Shape;579;p39"/>
          <p:cNvCxnSpPr/>
          <p:nvPr/>
        </p:nvCxnSpPr>
        <p:spPr>
          <a:xfrm flipH="1" rot="10800000">
            <a:off x="3139440" y="2438400"/>
            <a:ext cx="1737360" cy="101600"/>
          </a:xfrm>
          <a:prstGeom prst="straightConnector1">
            <a:avLst/>
          </a:prstGeom>
          <a:noFill/>
          <a:ln cap="flat" cmpd="sng" w="9525">
            <a:solidFill>
              <a:schemeClr val="accent4"/>
            </a:solidFill>
            <a:prstDash val="solid"/>
            <a:miter lim="800000"/>
            <a:headEnd len="sm" w="sm" type="none"/>
            <a:tailEnd len="med" w="med" type="triangle"/>
          </a:ln>
        </p:spPr>
      </p:cxnSp>
      <p:cxnSp>
        <p:nvCxnSpPr>
          <p:cNvPr id="580" name="Google Shape;580;p39"/>
          <p:cNvCxnSpPr/>
          <p:nvPr/>
        </p:nvCxnSpPr>
        <p:spPr>
          <a:xfrm>
            <a:off x="3139440" y="2763520"/>
            <a:ext cx="1666240" cy="0"/>
          </a:xfrm>
          <a:prstGeom prst="straightConnector1">
            <a:avLst/>
          </a:prstGeom>
          <a:noFill/>
          <a:ln cap="flat" cmpd="sng" w="9525">
            <a:solidFill>
              <a:schemeClr val="accent4"/>
            </a:solidFill>
            <a:prstDash val="solid"/>
            <a:miter lim="800000"/>
            <a:headEnd len="sm" w="sm" type="none"/>
            <a:tailEnd len="med" w="med" type="triangle"/>
          </a:ln>
        </p:spPr>
      </p:cxnSp>
      <p:cxnSp>
        <p:nvCxnSpPr>
          <p:cNvPr id="581" name="Google Shape;581;p39"/>
          <p:cNvCxnSpPr/>
          <p:nvPr/>
        </p:nvCxnSpPr>
        <p:spPr>
          <a:xfrm>
            <a:off x="3068320" y="3007360"/>
            <a:ext cx="1737360" cy="0"/>
          </a:xfrm>
          <a:prstGeom prst="straightConnector1">
            <a:avLst/>
          </a:prstGeom>
          <a:noFill/>
          <a:ln cap="flat" cmpd="sng" w="9525">
            <a:solidFill>
              <a:schemeClr val="accent4"/>
            </a:solidFill>
            <a:prstDash val="solid"/>
            <a:miter lim="800000"/>
            <a:headEnd len="sm" w="sm" type="none"/>
            <a:tailEnd len="med" w="med" type="triangle"/>
          </a:ln>
        </p:spPr>
      </p:cxnSp>
      <p:cxnSp>
        <p:nvCxnSpPr>
          <p:cNvPr id="582" name="Google Shape;582;p39"/>
          <p:cNvCxnSpPr/>
          <p:nvPr/>
        </p:nvCxnSpPr>
        <p:spPr>
          <a:xfrm>
            <a:off x="3139440" y="3429000"/>
            <a:ext cx="1737360" cy="284259"/>
          </a:xfrm>
          <a:prstGeom prst="straightConnector1">
            <a:avLst/>
          </a:prstGeom>
          <a:noFill/>
          <a:ln cap="flat" cmpd="sng" w="9525">
            <a:solidFill>
              <a:schemeClr val="accent4"/>
            </a:solidFill>
            <a:prstDash val="solid"/>
            <a:miter lim="800000"/>
            <a:headEnd len="sm" w="sm" type="none"/>
            <a:tailEnd len="med" w="med" type="triangle"/>
          </a:ln>
        </p:spPr>
      </p:cxnSp>
      <p:cxnSp>
        <p:nvCxnSpPr>
          <p:cNvPr id="583" name="Google Shape;583;p39"/>
          <p:cNvCxnSpPr/>
          <p:nvPr/>
        </p:nvCxnSpPr>
        <p:spPr>
          <a:xfrm>
            <a:off x="3264195" y="3713259"/>
            <a:ext cx="1880299" cy="500932"/>
          </a:xfrm>
          <a:prstGeom prst="straightConnector1">
            <a:avLst/>
          </a:prstGeom>
          <a:noFill/>
          <a:ln cap="flat" cmpd="sng" w="9525">
            <a:solidFill>
              <a:schemeClr val="accent4"/>
            </a:solidFill>
            <a:prstDash val="solid"/>
            <a:miter lim="800000"/>
            <a:headEnd len="sm" w="sm" type="none"/>
            <a:tailEnd len="med" w="med" type="triangle"/>
          </a:ln>
        </p:spPr>
      </p:cxnSp>
      <p:cxnSp>
        <p:nvCxnSpPr>
          <p:cNvPr id="584" name="Google Shape;584;p39"/>
          <p:cNvCxnSpPr/>
          <p:nvPr/>
        </p:nvCxnSpPr>
        <p:spPr>
          <a:xfrm flipH="1" rot="10800000">
            <a:off x="3427012" y="2377441"/>
            <a:ext cx="3522428" cy="1940560"/>
          </a:xfrm>
          <a:prstGeom prst="straightConnector1">
            <a:avLst/>
          </a:prstGeom>
          <a:noFill/>
          <a:ln cap="flat" cmpd="sng" w="9525">
            <a:solidFill>
              <a:schemeClr val="accent4"/>
            </a:solidFill>
            <a:prstDash val="solid"/>
            <a:miter lim="800000"/>
            <a:headEnd len="sm" w="sm" type="none"/>
            <a:tailEnd len="med" w="med" type="triangle"/>
          </a:ln>
        </p:spPr>
      </p:cxnSp>
      <p:cxnSp>
        <p:nvCxnSpPr>
          <p:cNvPr id="585" name="Google Shape;585;p39"/>
          <p:cNvCxnSpPr/>
          <p:nvPr/>
        </p:nvCxnSpPr>
        <p:spPr>
          <a:xfrm flipH="1" rot="10800000">
            <a:off x="3427012" y="3359427"/>
            <a:ext cx="3387256" cy="1233838"/>
          </a:xfrm>
          <a:prstGeom prst="straightConnector1">
            <a:avLst/>
          </a:prstGeom>
          <a:noFill/>
          <a:ln cap="flat" cmpd="sng" w="9525">
            <a:solidFill>
              <a:schemeClr val="accent4"/>
            </a:solidFill>
            <a:prstDash val="solid"/>
            <a:miter lim="800000"/>
            <a:headEnd len="sm" w="sm" type="none"/>
            <a:tailEnd len="med" w="med" type="triangle"/>
          </a:ln>
        </p:spPr>
      </p:cxnSp>
      <p:cxnSp>
        <p:nvCxnSpPr>
          <p:cNvPr id="586" name="Google Shape;586;p39"/>
          <p:cNvCxnSpPr/>
          <p:nvPr/>
        </p:nvCxnSpPr>
        <p:spPr>
          <a:xfrm flipH="1" rot="10800000">
            <a:off x="3139440" y="4063118"/>
            <a:ext cx="3674828" cy="764063"/>
          </a:xfrm>
          <a:prstGeom prst="straightConnector1">
            <a:avLst/>
          </a:prstGeom>
          <a:noFill/>
          <a:ln cap="flat" cmpd="sng" w="9525">
            <a:solidFill>
              <a:schemeClr val="accent4"/>
            </a:solidFill>
            <a:prstDash val="solid"/>
            <a:miter lim="800000"/>
            <a:headEnd len="sm" w="sm" type="none"/>
            <a:tailEnd len="med" w="med" type="triangle"/>
          </a:ln>
        </p:spPr>
      </p:cxnSp>
      <p:cxnSp>
        <p:nvCxnSpPr>
          <p:cNvPr id="587" name="Google Shape;587;p39"/>
          <p:cNvCxnSpPr/>
          <p:nvPr/>
        </p:nvCxnSpPr>
        <p:spPr>
          <a:xfrm>
            <a:off x="3264195" y="3923414"/>
            <a:ext cx="1541485" cy="799661"/>
          </a:xfrm>
          <a:prstGeom prst="straightConnector1">
            <a:avLst/>
          </a:prstGeom>
          <a:noFill/>
          <a:ln cap="flat" cmpd="sng" w="9525">
            <a:solidFill>
              <a:schemeClr val="accent4"/>
            </a:solidFill>
            <a:prstDash val="solid"/>
            <a:miter lim="800000"/>
            <a:headEnd len="sm" w="sm" type="none"/>
            <a:tailEnd len="med" w="med" type="triangle"/>
          </a:ln>
        </p:spPr>
      </p:cxnSp>
      <p:cxnSp>
        <p:nvCxnSpPr>
          <p:cNvPr id="588" name="Google Shape;588;p39"/>
          <p:cNvCxnSpPr/>
          <p:nvPr/>
        </p:nvCxnSpPr>
        <p:spPr>
          <a:xfrm flipH="1" rot="10800000">
            <a:off x="3427012" y="1988288"/>
            <a:ext cx="3522428" cy="1233377"/>
          </a:xfrm>
          <a:prstGeom prst="straightConnector1">
            <a:avLst/>
          </a:prstGeom>
          <a:noFill/>
          <a:ln cap="flat" cmpd="sng" w="9525">
            <a:solidFill>
              <a:schemeClr val="accent4"/>
            </a:solidFill>
            <a:prstDash val="solid"/>
            <a:miter lim="800000"/>
            <a:headEnd len="sm" w="sm" type="none"/>
            <a:tailEnd len="med" w="med" type="triangle"/>
          </a:ln>
        </p:spPr>
      </p:cxnSp>
      <p:cxnSp>
        <p:nvCxnSpPr>
          <p:cNvPr id="589" name="Google Shape;589;p39"/>
          <p:cNvCxnSpPr/>
          <p:nvPr/>
        </p:nvCxnSpPr>
        <p:spPr>
          <a:xfrm>
            <a:off x="2987749" y="5082363"/>
            <a:ext cx="4178595" cy="494960"/>
          </a:xfrm>
          <a:prstGeom prst="straightConnector1">
            <a:avLst/>
          </a:prstGeom>
          <a:noFill/>
          <a:ln cap="flat" cmpd="sng" w="9525">
            <a:solidFill>
              <a:schemeClr val="accent4"/>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7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4600"/>
              <a:buFont typeface="Georgia"/>
              <a:buNone/>
            </a:pPr>
            <a:r>
              <a:rPr lang="en-GB"/>
              <a:t>What data sources have been used?</a:t>
            </a:r>
            <a:endParaRPr/>
          </a:p>
        </p:txBody>
      </p:sp>
      <p:sp>
        <p:nvSpPr>
          <p:cNvPr id="185" name="Google Shape;185;p3"/>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lt1"/>
              </a:buClr>
              <a:buSzPts val="20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0"/>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Patent data</a:t>
            </a:r>
            <a:endParaRPr/>
          </a:p>
        </p:txBody>
      </p:sp>
      <p:pic>
        <p:nvPicPr>
          <p:cNvPr id="596" name="Google Shape;596;p40"/>
          <p:cNvPicPr preferRelativeResize="0"/>
          <p:nvPr>
            <p:ph idx="2" type="body"/>
          </p:nvPr>
        </p:nvPicPr>
        <p:blipFill rotWithShape="1">
          <a:blip r:embed="rId3">
            <a:alphaModFix/>
          </a:blip>
          <a:srcRect b="0" l="0" r="0" t="0"/>
          <a:stretch/>
        </p:blipFill>
        <p:spPr>
          <a:xfrm>
            <a:off x="4710222" y="1616040"/>
            <a:ext cx="4854180" cy="2887279"/>
          </a:xfrm>
          <a:prstGeom prst="rect">
            <a:avLst/>
          </a:prstGeom>
          <a:noFill/>
          <a:ln>
            <a:noFill/>
          </a:ln>
        </p:spPr>
      </p:pic>
      <p:pic>
        <p:nvPicPr>
          <p:cNvPr id="597" name="Google Shape;597;p40"/>
          <p:cNvPicPr preferRelativeResize="0"/>
          <p:nvPr/>
        </p:nvPicPr>
        <p:blipFill rotWithShape="1">
          <a:blip r:embed="rId4">
            <a:alphaModFix/>
          </a:blip>
          <a:srcRect b="45520" l="0" r="0" t="0"/>
          <a:stretch/>
        </p:blipFill>
        <p:spPr>
          <a:xfrm>
            <a:off x="0" y="4581939"/>
            <a:ext cx="9144000" cy="1282653"/>
          </a:xfrm>
          <a:prstGeom prst="rect">
            <a:avLst/>
          </a:prstGeom>
          <a:noFill/>
          <a:ln>
            <a:noFill/>
          </a:ln>
        </p:spPr>
      </p:pic>
      <p:sp>
        <p:nvSpPr>
          <p:cNvPr id="598" name="Google Shape;598;p40"/>
          <p:cNvSpPr txBox="1"/>
          <p:nvPr>
            <p:ph idx="1" type="body"/>
          </p:nvPr>
        </p:nvSpPr>
        <p:spPr>
          <a:xfrm>
            <a:off x="359997" y="1517309"/>
            <a:ext cx="4350225" cy="4512016"/>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1600"/>
              <a:buNone/>
            </a:pPr>
            <a:r>
              <a:rPr lang="en-GB"/>
              <a:t>What data can be found in datasets?</a:t>
            </a:r>
            <a:endParaRPr/>
          </a:p>
          <a:p>
            <a:pPr indent="0" lvl="0" marL="0" rtl="0" algn="l">
              <a:lnSpc>
                <a:spcPct val="95000"/>
              </a:lnSpc>
              <a:spcBef>
                <a:spcPts val="0"/>
              </a:spcBef>
              <a:spcAft>
                <a:spcPts val="0"/>
              </a:spcAft>
              <a:buClr>
                <a:srgbClr val="32506E"/>
              </a:buClr>
              <a:buSzPts val="1400"/>
              <a:buNone/>
            </a:pPr>
            <a:r>
              <a:rPr lang="en-GB" sz="1400"/>
              <a:t>Example PatentLens</a:t>
            </a:r>
            <a:endParaRPr sz="1400"/>
          </a:p>
          <a:p>
            <a:pPr indent="0" lvl="0" marL="0" rtl="0" algn="l">
              <a:lnSpc>
                <a:spcPct val="95000"/>
              </a:lnSpc>
              <a:spcBef>
                <a:spcPts val="0"/>
              </a:spcBef>
              <a:spcAft>
                <a:spcPts val="0"/>
              </a:spcAft>
              <a:buClr>
                <a:srgbClr val="32506E"/>
              </a:buClr>
              <a:buSzPts val="1600"/>
              <a:buNone/>
            </a:pPr>
            <a:r>
              <a:t/>
            </a:r>
            <a:endParaRPr/>
          </a:p>
          <a:p>
            <a:pPr indent="-285750" lvl="0" marL="285750" rtl="0" algn="l">
              <a:lnSpc>
                <a:spcPct val="95000"/>
              </a:lnSpc>
              <a:spcBef>
                <a:spcPts val="0"/>
              </a:spcBef>
              <a:spcAft>
                <a:spcPts val="0"/>
              </a:spcAft>
              <a:buClr>
                <a:srgbClr val="32506E"/>
              </a:buClr>
              <a:buSzPts val="1600"/>
              <a:buFont typeface="Arial"/>
              <a:buChar char="•"/>
            </a:pPr>
            <a:r>
              <a:rPr lang="en-GB"/>
              <a:t>Jurisdiction: Country where the patent is filed</a:t>
            </a:r>
            <a:endParaRPr/>
          </a:p>
          <a:p>
            <a:pPr indent="-285750" lvl="0" marL="285750" rtl="0" algn="l">
              <a:lnSpc>
                <a:spcPct val="95000"/>
              </a:lnSpc>
              <a:spcBef>
                <a:spcPts val="0"/>
              </a:spcBef>
              <a:spcAft>
                <a:spcPts val="0"/>
              </a:spcAft>
              <a:buClr>
                <a:srgbClr val="32506E"/>
              </a:buClr>
              <a:buSzPts val="1600"/>
              <a:buFont typeface="Arial"/>
              <a:buChar char="•"/>
            </a:pPr>
            <a:r>
              <a:rPr lang="en-GB"/>
              <a:t>Kind: Classification</a:t>
            </a:r>
            <a:endParaRPr/>
          </a:p>
          <a:p>
            <a:pPr indent="-285750" lvl="0" marL="285750" rtl="0" algn="l">
              <a:lnSpc>
                <a:spcPct val="95000"/>
              </a:lnSpc>
              <a:spcBef>
                <a:spcPts val="0"/>
              </a:spcBef>
              <a:spcAft>
                <a:spcPts val="0"/>
              </a:spcAft>
              <a:buClr>
                <a:srgbClr val="32506E"/>
              </a:buClr>
              <a:buSzPts val="1600"/>
              <a:buFont typeface="Arial"/>
              <a:buChar char="•"/>
            </a:pPr>
            <a:r>
              <a:rPr lang="en-GB"/>
              <a:t>Publication number</a:t>
            </a:r>
            <a:endParaRPr/>
          </a:p>
          <a:p>
            <a:pPr indent="-285750" lvl="0" marL="285750" rtl="0" algn="l">
              <a:lnSpc>
                <a:spcPct val="95000"/>
              </a:lnSpc>
              <a:spcBef>
                <a:spcPts val="0"/>
              </a:spcBef>
              <a:spcAft>
                <a:spcPts val="0"/>
              </a:spcAft>
              <a:buClr>
                <a:srgbClr val="32506E"/>
              </a:buClr>
              <a:buSzPts val="1600"/>
              <a:buFont typeface="Arial"/>
              <a:buChar char="•"/>
            </a:pPr>
            <a:r>
              <a:rPr lang="en-GB"/>
              <a:t>Lens ID</a:t>
            </a:r>
            <a:endParaRPr/>
          </a:p>
          <a:p>
            <a:pPr indent="-285750" lvl="0" marL="285750" rtl="0" algn="l">
              <a:lnSpc>
                <a:spcPct val="95000"/>
              </a:lnSpc>
              <a:spcBef>
                <a:spcPts val="0"/>
              </a:spcBef>
              <a:spcAft>
                <a:spcPts val="0"/>
              </a:spcAft>
              <a:buClr>
                <a:srgbClr val="32506E"/>
              </a:buClr>
              <a:buSzPts val="1600"/>
              <a:buFont typeface="Arial"/>
              <a:buChar char="•"/>
            </a:pPr>
            <a:r>
              <a:rPr lang="en-GB"/>
              <a:t>Publication Date</a:t>
            </a:r>
            <a:endParaRPr/>
          </a:p>
          <a:p>
            <a:pPr indent="-285750" lvl="0" marL="285750" rtl="0" algn="l">
              <a:lnSpc>
                <a:spcPct val="95000"/>
              </a:lnSpc>
              <a:spcBef>
                <a:spcPts val="0"/>
              </a:spcBef>
              <a:spcAft>
                <a:spcPts val="0"/>
              </a:spcAft>
              <a:buClr>
                <a:srgbClr val="32506E"/>
              </a:buClr>
              <a:buSzPts val="1600"/>
              <a:buFont typeface="Arial"/>
              <a:buChar char="•"/>
            </a:pPr>
            <a:r>
              <a:rPr lang="en-GB"/>
              <a:t>Applicants</a:t>
            </a:r>
            <a:endParaRPr/>
          </a:p>
          <a:p>
            <a:pPr indent="-285750" lvl="0" marL="285750" rtl="0" algn="l">
              <a:lnSpc>
                <a:spcPct val="95000"/>
              </a:lnSpc>
              <a:spcBef>
                <a:spcPts val="0"/>
              </a:spcBef>
              <a:spcAft>
                <a:spcPts val="0"/>
              </a:spcAft>
              <a:buClr>
                <a:srgbClr val="32506E"/>
              </a:buClr>
              <a:buSzPts val="1600"/>
              <a:buFont typeface="Arial"/>
              <a:buChar char="•"/>
            </a:pPr>
            <a:r>
              <a:rPr lang="en-GB"/>
              <a:t>Inventors</a:t>
            </a:r>
            <a:endParaRPr/>
          </a:p>
          <a:p>
            <a:pPr indent="0" lvl="0" marL="0" rtl="0" algn="l">
              <a:lnSpc>
                <a:spcPct val="95000"/>
              </a:lnSpc>
              <a:spcBef>
                <a:spcPts val="0"/>
              </a:spcBef>
              <a:spcAft>
                <a:spcPts val="0"/>
              </a:spcAft>
              <a:buClr>
                <a:srgbClr val="32506E"/>
              </a:buClr>
              <a:buSzPts val="1600"/>
              <a:buNone/>
            </a:pPr>
            <a:r>
              <a:rPr lang="en-GB"/>
              <a:t>		 …</a:t>
            </a:r>
            <a:endParaRPr/>
          </a:p>
          <a:p>
            <a:pPr indent="-184150" lvl="0" marL="285750" rtl="0" algn="l">
              <a:lnSpc>
                <a:spcPct val="95000"/>
              </a:lnSpc>
              <a:spcBef>
                <a:spcPts val="0"/>
              </a:spcBef>
              <a:spcAft>
                <a:spcPts val="0"/>
              </a:spcAft>
              <a:buClr>
                <a:srgbClr val="32506E"/>
              </a:buClr>
              <a:buSzPts val="1600"/>
              <a:buFont typeface="Arial"/>
              <a:buNone/>
            </a:pPr>
            <a:r>
              <a:t/>
            </a:r>
            <a:endParaRPr/>
          </a:p>
          <a:p>
            <a:pPr indent="0" lvl="0" marL="0" rtl="0" algn="l">
              <a:lnSpc>
                <a:spcPct val="95000"/>
              </a:lnSpc>
              <a:spcBef>
                <a:spcPts val="0"/>
              </a:spcBef>
              <a:spcAft>
                <a:spcPts val="0"/>
              </a:spcAft>
              <a:buClr>
                <a:srgbClr val="32506E"/>
              </a:buClr>
              <a:buSzPts val="1600"/>
              <a:buNone/>
            </a:pPr>
            <a:r>
              <a:rPr lang="en-GB"/>
              <a:t>🡪 What are the main patent datasets?</a:t>
            </a:r>
            <a:endParaRPr/>
          </a:p>
          <a:p>
            <a:pPr indent="0" lvl="0" marL="0" rtl="0" algn="l">
              <a:lnSpc>
                <a:spcPct val="95000"/>
              </a:lnSpc>
              <a:spcBef>
                <a:spcPts val="0"/>
              </a:spcBef>
              <a:spcAft>
                <a:spcPts val="0"/>
              </a:spcAft>
              <a:buClr>
                <a:srgbClr val="32506E"/>
              </a:buClr>
              <a:buSzPts val="1600"/>
              <a:buNone/>
            </a:pPr>
            <a:r>
              <a:t/>
            </a:r>
            <a:endParaRPr/>
          </a:p>
          <a:p>
            <a:pPr indent="0" lvl="0" marL="0" rtl="0" algn="l">
              <a:lnSpc>
                <a:spcPct val="95000"/>
              </a:lnSpc>
              <a:spcBef>
                <a:spcPts val="0"/>
              </a:spcBef>
              <a:spcAft>
                <a:spcPts val="0"/>
              </a:spcAft>
              <a:buClr>
                <a:srgbClr val="32506E"/>
              </a:buClr>
              <a:buSzPts val="1600"/>
              <a:buNone/>
            </a:pPr>
            <a:r>
              <a:t/>
            </a:r>
            <a:endParaRPr/>
          </a:p>
          <a:p>
            <a:pPr indent="0" lvl="0" marL="0" rtl="0" algn="l">
              <a:lnSpc>
                <a:spcPct val="95000"/>
              </a:lnSpc>
              <a:spcBef>
                <a:spcPts val="0"/>
              </a:spcBef>
              <a:spcAft>
                <a:spcPts val="0"/>
              </a:spcAft>
              <a:buClr>
                <a:srgbClr val="32506E"/>
              </a:buClr>
              <a:buSzPts val="1600"/>
              <a:buNone/>
            </a:pPr>
            <a:r>
              <a:t/>
            </a:r>
            <a:endParaRPr/>
          </a:p>
          <a:p>
            <a:pPr indent="-184150" lvl="0" marL="285750" rtl="0" algn="l">
              <a:lnSpc>
                <a:spcPct val="95000"/>
              </a:lnSpc>
              <a:spcBef>
                <a:spcPts val="0"/>
              </a:spcBef>
              <a:spcAft>
                <a:spcPts val="0"/>
              </a:spcAft>
              <a:buClr>
                <a:srgbClr val="32506E"/>
              </a:buClr>
              <a:buSzPts val="1600"/>
              <a:buFont typeface="Arial"/>
              <a:buNone/>
            </a:pPr>
            <a:r>
              <a:t/>
            </a:r>
            <a:endParaRPr/>
          </a:p>
          <a:p>
            <a:pPr indent="0" lvl="0" marL="0" rtl="0" algn="l">
              <a:lnSpc>
                <a:spcPct val="95000"/>
              </a:lnSpc>
              <a:spcBef>
                <a:spcPts val="0"/>
              </a:spcBef>
              <a:spcAft>
                <a:spcPts val="0"/>
              </a:spcAft>
              <a:buClr>
                <a:srgbClr val="32506E"/>
              </a:buClr>
              <a:buSzPts val="1600"/>
              <a:buNone/>
            </a:pPr>
            <a:r>
              <a:t/>
            </a:r>
            <a:endParaRPr/>
          </a:p>
          <a:p>
            <a:pPr indent="-184150" lvl="0" marL="285750" rtl="0" algn="l">
              <a:lnSpc>
                <a:spcPct val="95000"/>
              </a:lnSpc>
              <a:spcBef>
                <a:spcPts val="0"/>
              </a:spcBef>
              <a:spcAft>
                <a:spcPts val="0"/>
              </a:spcAft>
              <a:buClr>
                <a:srgbClr val="32506E"/>
              </a:buClr>
              <a:buSzPts val="1600"/>
              <a:buFont typeface="Arial"/>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1"/>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Patent databases</a:t>
            </a:r>
            <a:endParaRPr/>
          </a:p>
        </p:txBody>
      </p:sp>
      <p:sp>
        <p:nvSpPr>
          <p:cNvPr id="605" name="Google Shape;605;p41"/>
          <p:cNvSpPr txBox="1"/>
          <p:nvPr/>
        </p:nvSpPr>
        <p:spPr>
          <a:xfrm>
            <a:off x="500743" y="1558925"/>
            <a:ext cx="8142514" cy="1567048"/>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5000"/>
              </a:lnSpc>
              <a:spcBef>
                <a:spcPts val="0"/>
              </a:spcBef>
              <a:spcAft>
                <a:spcPts val="0"/>
              </a:spcAft>
              <a:buClr>
                <a:schemeClr val="dk1"/>
              </a:buClr>
              <a:buSzPts val="1800"/>
              <a:buFont typeface="Arial"/>
              <a:buNone/>
            </a:pPr>
            <a:r>
              <a:rPr lang="en-GB" sz="1800">
                <a:solidFill>
                  <a:schemeClr val="dk1"/>
                </a:solidFill>
                <a:latin typeface="Arial"/>
                <a:ea typeface="Arial"/>
                <a:cs typeface="Arial"/>
                <a:sym typeface="Arial"/>
              </a:rPr>
              <a:t>There is a mix of datasets which enable to search for patents, they vary in access, coverage of regions and time.</a:t>
            </a:r>
            <a:endParaRPr/>
          </a:p>
          <a:p>
            <a:pPr indent="0" lvl="0" marL="0" marR="0" rtl="0" algn="l">
              <a:lnSpc>
                <a:spcPct val="95000"/>
              </a:lnSpc>
              <a:spcBef>
                <a:spcPts val="0"/>
              </a:spcBef>
              <a:spcAft>
                <a:spcPts val="0"/>
              </a:spcAft>
              <a:buClr>
                <a:schemeClr val="dk1"/>
              </a:buClr>
              <a:buSzPts val="1800"/>
              <a:buFont typeface="Arial"/>
              <a:buNone/>
            </a:pPr>
            <a:r>
              <a:rPr lang="en-GB" sz="1800">
                <a:solidFill>
                  <a:schemeClr val="dk1"/>
                </a:solidFill>
                <a:latin typeface="Arial"/>
                <a:ea typeface="Arial"/>
                <a:cs typeface="Arial"/>
                <a:sym typeface="Arial"/>
              </a:rPr>
              <a:t>There is a mix of free and paying services, the ones shown here are mainly free, but all are accessible to you. </a:t>
            </a:r>
            <a:endParaRPr/>
          </a:p>
          <a:p>
            <a:pPr indent="0" lvl="0" marL="0" marR="0" rtl="0" algn="l">
              <a:lnSpc>
                <a:spcPct val="95000"/>
              </a:lnSpc>
              <a:spcBef>
                <a:spcPts val="0"/>
              </a:spcBef>
              <a:spcAft>
                <a:spcPts val="0"/>
              </a:spcAft>
              <a:buClr>
                <a:schemeClr val="dk1"/>
              </a:buClr>
              <a:buSzPts val="1800"/>
              <a:buFont typeface="Arial"/>
              <a:buNone/>
            </a:pPr>
            <a:r>
              <a:rPr lang="en-GB" sz="1800">
                <a:solidFill>
                  <a:schemeClr val="dk1"/>
                </a:solidFill>
                <a:latin typeface="Arial"/>
                <a:ea typeface="Arial"/>
                <a:cs typeface="Arial"/>
                <a:sym typeface="Arial"/>
              </a:rPr>
              <a:t>They vary in terms of the search that they offer, data fields provided.. check documentation on individual websites.  </a:t>
            </a:r>
            <a:endParaRPr/>
          </a:p>
        </p:txBody>
      </p:sp>
      <p:pic>
        <p:nvPicPr>
          <p:cNvPr id="606" name="Google Shape;606;p41">
            <a:hlinkClick r:id="rId3"/>
          </p:cNvPr>
          <p:cNvPicPr preferRelativeResize="0"/>
          <p:nvPr/>
        </p:nvPicPr>
        <p:blipFill rotWithShape="1">
          <a:blip r:embed="rId4">
            <a:alphaModFix/>
          </a:blip>
          <a:srcRect b="0" l="0" r="0" t="0"/>
          <a:stretch/>
        </p:blipFill>
        <p:spPr>
          <a:xfrm>
            <a:off x="5467412" y="4969523"/>
            <a:ext cx="1650580" cy="640021"/>
          </a:xfrm>
          <a:prstGeom prst="rect">
            <a:avLst/>
          </a:prstGeom>
          <a:noFill/>
          <a:ln>
            <a:noFill/>
          </a:ln>
        </p:spPr>
      </p:pic>
      <p:pic>
        <p:nvPicPr>
          <p:cNvPr id="607" name="Google Shape;607;p41">
            <a:hlinkClick r:id="rId5"/>
          </p:cNvPr>
          <p:cNvPicPr preferRelativeResize="0"/>
          <p:nvPr/>
        </p:nvPicPr>
        <p:blipFill rotWithShape="1">
          <a:blip r:embed="rId6">
            <a:alphaModFix/>
          </a:blip>
          <a:srcRect b="0" l="0" r="0" t="0"/>
          <a:stretch/>
        </p:blipFill>
        <p:spPr>
          <a:xfrm>
            <a:off x="4968888" y="3342366"/>
            <a:ext cx="1962573" cy="482600"/>
          </a:xfrm>
          <a:prstGeom prst="rect">
            <a:avLst/>
          </a:prstGeom>
          <a:noFill/>
          <a:ln>
            <a:noFill/>
          </a:ln>
        </p:spPr>
      </p:pic>
      <p:pic>
        <p:nvPicPr>
          <p:cNvPr id="608" name="Google Shape;608;p41">
            <a:hlinkClick r:id="rId7"/>
          </p:cNvPr>
          <p:cNvPicPr preferRelativeResize="0"/>
          <p:nvPr/>
        </p:nvPicPr>
        <p:blipFill rotWithShape="1">
          <a:blip r:embed="rId8">
            <a:alphaModFix/>
          </a:blip>
          <a:srcRect b="0" l="0" r="0" t="0"/>
          <a:stretch/>
        </p:blipFill>
        <p:spPr>
          <a:xfrm>
            <a:off x="6292702" y="4188454"/>
            <a:ext cx="1981200" cy="469900"/>
          </a:xfrm>
          <a:prstGeom prst="rect">
            <a:avLst/>
          </a:prstGeom>
          <a:noFill/>
          <a:ln>
            <a:noFill/>
          </a:ln>
        </p:spPr>
      </p:pic>
      <p:pic>
        <p:nvPicPr>
          <p:cNvPr id="609" name="Google Shape;609;p41"/>
          <p:cNvPicPr preferRelativeResize="0"/>
          <p:nvPr/>
        </p:nvPicPr>
        <p:blipFill rotWithShape="1">
          <a:blip r:embed="rId9">
            <a:alphaModFix/>
          </a:blip>
          <a:srcRect b="0" l="0" r="0" t="0"/>
          <a:stretch/>
        </p:blipFill>
        <p:spPr>
          <a:xfrm>
            <a:off x="458211" y="3275323"/>
            <a:ext cx="3507364" cy="382274"/>
          </a:xfrm>
          <a:prstGeom prst="rect">
            <a:avLst/>
          </a:prstGeom>
          <a:noFill/>
          <a:ln>
            <a:noFill/>
          </a:ln>
        </p:spPr>
      </p:pic>
      <p:pic>
        <p:nvPicPr>
          <p:cNvPr id="610" name="Google Shape;610;p41"/>
          <p:cNvPicPr preferRelativeResize="0"/>
          <p:nvPr/>
        </p:nvPicPr>
        <p:blipFill rotWithShape="1">
          <a:blip r:embed="rId10">
            <a:alphaModFix/>
          </a:blip>
          <a:srcRect b="0" l="0" r="0" t="0"/>
          <a:stretch/>
        </p:blipFill>
        <p:spPr>
          <a:xfrm>
            <a:off x="1669887" y="3583666"/>
            <a:ext cx="1084012" cy="456426"/>
          </a:xfrm>
          <a:prstGeom prst="rect">
            <a:avLst/>
          </a:prstGeom>
          <a:noFill/>
          <a:ln>
            <a:noFill/>
          </a:ln>
        </p:spPr>
      </p:pic>
      <p:pic>
        <p:nvPicPr>
          <p:cNvPr id="611" name="Google Shape;611;p41">
            <a:hlinkClick r:id="rId11"/>
          </p:cNvPr>
          <p:cNvPicPr preferRelativeResize="0"/>
          <p:nvPr/>
        </p:nvPicPr>
        <p:blipFill rotWithShape="1">
          <a:blip r:embed="rId12">
            <a:alphaModFix/>
          </a:blip>
          <a:srcRect b="0" l="0" r="0" t="0"/>
          <a:stretch/>
        </p:blipFill>
        <p:spPr>
          <a:xfrm>
            <a:off x="2949431" y="4473380"/>
            <a:ext cx="1454316" cy="727158"/>
          </a:xfrm>
          <a:prstGeom prst="rect">
            <a:avLst/>
          </a:prstGeom>
          <a:noFill/>
          <a:ln>
            <a:noFill/>
          </a:ln>
        </p:spPr>
      </p:pic>
      <p:pic>
        <p:nvPicPr>
          <p:cNvPr id="612" name="Google Shape;612;p41">
            <a:hlinkClick r:id="rId13"/>
          </p:cNvPr>
          <p:cNvPicPr preferRelativeResize="0"/>
          <p:nvPr/>
        </p:nvPicPr>
        <p:blipFill rotWithShape="1">
          <a:blip r:embed="rId14">
            <a:alphaModFix/>
          </a:blip>
          <a:srcRect b="0" l="0" r="0" t="0"/>
          <a:stretch/>
        </p:blipFill>
        <p:spPr>
          <a:xfrm>
            <a:off x="1193851" y="5054526"/>
            <a:ext cx="1383829" cy="64002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42"/>
          <p:cNvSpPr txBox="1"/>
          <p:nvPr>
            <p:ph idx="1" type="body"/>
          </p:nvPr>
        </p:nvSpPr>
        <p:spPr>
          <a:xfrm>
            <a:off x="360364" y="1470025"/>
            <a:ext cx="4968433" cy="4335352"/>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2000"/>
              <a:buNone/>
            </a:pPr>
            <a:r>
              <a:rPr lang="en-GB" sz="2000"/>
              <a:t>Like publications, patents have also two main way to look at their impact, looking at </a:t>
            </a:r>
            <a:r>
              <a:rPr b="1" lang="en-GB" sz="2000"/>
              <a:t>patent count</a:t>
            </a:r>
            <a:r>
              <a:rPr lang="en-GB" sz="2000"/>
              <a:t>, and </a:t>
            </a:r>
            <a:r>
              <a:rPr b="1" lang="en-GB" sz="2000"/>
              <a:t>patent citations</a:t>
            </a:r>
            <a:r>
              <a:rPr lang="en-GB" sz="2000"/>
              <a:t>. </a:t>
            </a:r>
            <a:endParaRPr/>
          </a:p>
          <a:p>
            <a:pPr indent="0" lvl="0" marL="0" rtl="0" algn="l">
              <a:lnSpc>
                <a:spcPct val="95000"/>
              </a:lnSpc>
              <a:spcBef>
                <a:spcPts val="0"/>
              </a:spcBef>
              <a:spcAft>
                <a:spcPts val="0"/>
              </a:spcAft>
              <a:buClr>
                <a:srgbClr val="32506E"/>
              </a:buClr>
              <a:buSzPts val="2000"/>
              <a:buNone/>
            </a:pPr>
            <a:r>
              <a:rPr lang="en-GB" sz="2000"/>
              <a:t>Trajtenberg (1990)</a:t>
            </a:r>
            <a:endParaRPr/>
          </a:p>
          <a:p>
            <a:pPr indent="-342900" lvl="0" marL="342900" rtl="0" algn="l">
              <a:lnSpc>
                <a:spcPct val="95000"/>
              </a:lnSpc>
              <a:spcBef>
                <a:spcPts val="0"/>
              </a:spcBef>
              <a:spcAft>
                <a:spcPts val="0"/>
              </a:spcAft>
              <a:buClr>
                <a:srgbClr val="32506E"/>
              </a:buClr>
              <a:buSzPts val="2000"/>
              <a:buFont typeface="Arial"/>
              <a:buChar char="-"/>
            </a:pPr>
            <a:r>
              <a:rPr lang="en-GB" sz="2000"/>
              <a:t>Simple Patent counts</a:t>
            </a:r>
            <a:endParaRPr/>
          </a:p>
          <a:p>
            <a:pPr indent="-342900" lvl="0" marL="342900" rtl="0" algn="l">
              <a:lnSpc>
                <a:spcPct val="95000"/>
              </a:lnSpc>
              <a:spcBef>
                <a:spcPts val="0"/>
              </a:spcBef>
              <a:spcAft>
                <a:spcPts val="0"/>
              </a:spcAft>
              <a:buClr>
                <a:srgbClr val="32506E"/>
              </a:buClr>
              <a:buSzPts val="2000"/>
              <a:buFont typeface="Arial"/>
              <a:buChar char="-"/>
            </a:pPr>
            <a:r>
              <a:rPr lang="en-GB" sz="2000"/>
              <a:t>Weighted by citations count (to adjust for the value of an innovation)</a:t>
            </a:r>
            <a:endParaRPr/>
          </a:p>
          <a:p>
            <a:pPr indent="0" lvl="0" marL="0" rtl="0" algn="l">
              <a:lnSpc>
                <a:spcPct val="95000"/>
              </a:lnSpc>
              <a:spcBef>
                <a:spcPts val="0"/>
              </a:spcBef>
              <a:spcAft>
                <a:spcPts val="0"/>
              </a:spcAft>
              <a:buClr>
                <a:srgbClr val="32506E"/>
              </a:buClr>
              <a:buSzPts val="2000"/>
              <a:buNone/>
            </a:pPr>
            <a:r>
              <a:t/>
            </a:r>
            <a:endParaRPr sz="2000"/>
          </a:p>
          <a:p>
            <a:pPr indent="0" lvl="0" marL="0" rtl="0" algn="l">
              <a:lnSpc>
                <a:spcPct val="95000"/>
              </a:lnSpc>
              <a:spcBef>
                <a:spcPts val="0"/>
              </a:spcBef>
              <a:spcAft>
                <a:spcPts val="0"/>
              </a:spcAft>
              <a:buClr>
                <a:srgbClr val="32506E"/>
              </a:buClr>
              <a:buSzPts val="2000"/>
              <a:buNone/>
            </a:pPr>
            <a:r>
              <a:rPr lang="en-GB" sz="2000"/>
              <a:t>Trajtenberg et al. (1997)</a:t>
            </a:r>
            <a:endParaRPr/>
          </a:p>
          <a:p>
            <a:pPr indent="-342900" lvl="0" marL="342900" rtl="0" algn="l">
              <a:lnSpc>
                <a:spcPct val="95000"/>
              </a:lnSpc>
              <a:spcBef>
                <a:spcPts val="0"/>
              </a:spcBef>
              <a:spcAft>
                <a:spcPts val="0"/>
              </a:spcAft>
              <a:buClr>
                <a:srgbClr val="32506E"/>
              </a:buClr>
              <a:buSzPts val="2000"/>
              <a:buFont typeface="Arial"/>
              <a:buChar char="-"/>
            </a:pPr>
            <a:r>
              <a:rPr lang="en-GB" sz="2000"/>
              <a:t>Patent generality (see side)</a:t>
            </a:r>
            <a:endParaRPr/>
          </a:p>
          <a:p>
            <a:pPr indent="-342900" lvl="0" marL="342900" rtl="0" algn="l">
              <a:lnSpc>
                <a:spcPct val="95000"/>
              </a:lnSpc>
              <a:spcBef>
                <a:spcPts val="0"/>
              </a:spcBef>
              <a:spcAft>
                <a:spcPts val="0"/>
              </a:spcAft>
              <a:buClr>
                <a:srgbClr val="32506E"/>
              </a:buClr>
              <a:buSzPts val="2000"/>
              <a:buFont typeface="Arial"/>
              <a:buChar char="-"/>
            </a:pPr>
            <a:r>
              <a:rPr lang="en-GB" sz="2000"/>
              <a:t>Patent originality (see side)</a:t>
            </a:r>
            <a:endParaRPr/>
          </a:p>
          <a:p>
            <a:pPr indent="-342900" lvl="0" marL="342900" rtl="0" algn="l">
              <a:lnSpc>
                <a:spcPct val="95000"/>
              </a:lnSpc>
              <a:spcBef>
                <a:spcPts val="0"/>
              </a:spcBef>
              <a:spcAft>
                <a:spcPts val="0"/>
              </a:spcAft>
              <a:buClr>
                <a:srgbClr val="32506E"/>
              </a:buClr>
              <a:buSzPts val="2000"/>
              <a:buFont typeface="Arial"/>
              <a:buChar char="-"/>
            </a:pPr>
            <a:r>
              <a:rPr lang="en-GB" sz="2000"/>
              <a:t>Patent radicalness: </a:t>
            </a:r>
            <a:r>
              <a:rPr lang="en-GB"/>
              <a:t>where a patent is dissimilar in citation structures of past patents and concurrent patents, and citation structure will be replicated in the future. (Dahlin, 2005)</a:t>
            </a:r>
            <a:endParaRPr sz="2000"/>
          </a:p>
        </p:txBody>
      </p:sp>
      <p:sp>
        <p:nvSpPr>
          <p:cNvPr id="619" name="Google Shape;619;p42"/>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Technology’s impact</a:t>
            </a:r>
            <a:endParaRPr/>
          </a:p>
        </p:txBody>
      </p:sp>
      <p:pic>
        <p:nvPicPr>
          <p:cNvPr id="620" name="Google Shape;620;p42"/>
          <p:cNvPicPr preferRelativeResize="0"/>
          <p:nvPr/>
        </p:nvPicPr>
        <p:blipFill rotWithShape="1">
          <a:blip r:embed="rId3">
            <a:alphaModFix/>
          </a:blip>
          <a:srcRect b="13976" l="0" r="0" t="0"/>
          <a:stretch/>
        </p:blipFill>
        <p:spPr>
          <a:xfrm>
            <a:off x="5328797" y="1346994"/>
            <a:ext cx="3726577" cy="458141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p43"/>
          <p:cNvPicPr preferRelativeResize="0"/>
          <p:nvPr/>
        </p:nvPicPr>
        <p:blipFill rotWithShape="1">
          <a:blip r:embed="rId3">
            <a:alphaModFix/>
          </a:blip>
          <a:srcRect b="0" l="0" r="0" t="0"/>
          <a:stretch/>
        </p:blipFill>
        <p:spPr>
          <a:xfrm>
            <a:off x="4135215" y="1877975"/>
            <a:ext cx="5090780" cy="3306383"/>
          </a:xfrm>
          <a:prstGeom prst="rect">
            <a:avLst/>
          </a:prstGeom>
          <a:noFill/>
          <a:ln>
            <a:noFill/>
          </a:ln>
        </p:spPr>
      </p:pic>
      <p:sp>
        <p:nvSpPr>
          <p:cNvPr id="627" name="Google Shape;627;p43"/>
          <p:cNvSpPr txBox="1"/>
          <p:nvPr>
            <p:ph idx="1" type="body"/>
          </p:nvPr>
        </p:nvSpPr>
        <p:spPr>
          <a:xfrm>
            <a:off x="360000" y="2264736"/>
            <a:ext cx="4541245" cy="278573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2000"/>
              <a:buNone/>
            </a:pPr>
            <a:r>
              <a:rPr lang="en-GB" sz="2000"/>
              <a:t>Understanding how technologies evolve by Verspagen (2006):</a:t>
            </a:r>
            <a:endParaRPr/>
          </a:p>
          <a:p>
            <a:pPr indent="-342900" lvl="0" marL="342900" rtl="0" algn="l">
              <a:lnSpc>
                <a:spcPct val="95000"/>
              </a:lnSpc>
              <a:spcBef>
                <a:spcPts val="0"/>
              </a:spcBef>
              <a:spcAft>
                <a:spcPts val="0"/>
              </a:spcAft>
              <a:buClr>
                <a:srgbClr val="32506E"/>
              </a:buClr>
              <a:buSzPts val="2000"/>
              <a:buFont typeface="Arial"/>
              <a:buChar char="•"/>
            </a:pPr>
            <a:r>
              <a:rPr lang="en-GB" sz="2000"/>
              <a:t>Looking at one specific patent class ‘Fuel cells’</a:t>
            </a:r>
            <a:endParaRPr/>
          </a:p>
          <a:p>
            <a:pPr indent="-342900" lvl="0" marL="342900" rtl="0" algn="l">
              <a:lnSpc>
                <a:spcPct val="95000"/>
              </a:lnSpc>
              <a:spcBef>
                <a:spcPts val="0"/>
              </a:spcBef>
              <a:spcAft>
                <a:spcPts val="0"/>
              </a:spcAft>
              <a:buClr>
                <a:srgbClr val="32506E"/>
              </a:buClr>
              <a:buSzPts val="2000"/>
              <a:buFont typeface="Arial"/>
              <a:buChar char="•"/>
            </a:pPr>
            <a:r>
              <a:rPr lang="en-GB" sz="2000"/>
              <a:t>Using citation network</a:t>
            </a:r>
            <a:endParaRPr/>
          </a:p>
          <a:p>
            <a:pPr indent="-342900" lvl="0" marL="342900" rtl="0" algn="l">
              <a:lnSpc>
                <a:spcPct val="95000"/>
              </a:lnSpc>
              <a:spcBef>
                <a:spcPts val="0"/>
              </a:spcBef>
              <a:spcAft>
                <a:spcPts val="0"/>
              </a:spcAft>
              <a:buClr>
                <a:srgbClr val="32506E"/>
              </a:buClr>
              <a:buSzPts val="2000"/>
              <a:buFont typeface="Arial"/>
              <a:buChar char="•"/>
            </a:pPr>
            <a:r>
              <a:rPr lang="en-GB" sz="2000"/>
              <a:t>Using main path analysis </a:t>
            </a:r>
            <a:endParaRPr/>
          </a:p>
          <a:p>
            <a:pPr indent="-215900" lvl="0" marL="342900" rtl="0" algn="l">
              <a:lnSpc>
                <a:spcPct val="95000"/>
              </a:lnSpc>
              <a:spcBef>
                <a:spcPts val="0"/>
              </a:spcBef>
              <a:spcAft>
                <a:spcPts val="0"/>
              </a:spcAft>
              <a:buClr>
                <a:srgbClr val="32506E"/>
              </a:buClr>
              <a:buSzPts val="2000"/>
              <a:buFont typeface="Arial"/>
              <a:buNone/>
            </a:pPr>
            <a:r>
              <a:t/>
            </a:r>
            <a:endParaRPr sz="2000"/>
          </a:p>
        </p:txBody>
      </p:sp>
      <p:sp>
        <p:nvSpPr>
          <p:cNvPr id="628" name="Google Shape;628;p43"/>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Technology’s trajectory</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44"/>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4600"/>
              <a:buFont typeface="Georgia"/>
              <a:buNone/>
            </a:pPr>
            <a:r>
              <a:rPr lang="en-GB"/>
              <a:t>What do the data, and indicators represent?</a:t>
            </a:r>
            <a:endParaRPr/>
          </a:p>
        </p:txBody>
      </p:sp>
      <p:sp>
        <p:nvSpPr>
          <p:cNvPr id="634" name="Google Shape;634;p44"/>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lt1"/>
              </a:buClr>
              <a:buSzPts val="20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45"/>
          <p:cNvSpPr txBox="1"/>
          <p:nvPr>
            <p:ph idx="1" type="body"/>
          </p:nvPr>
        </p:nvSpPr>
        <p:spPr>
          <a:xfrm>
            <a:off x="359999" y="1475999"/>
            <a:ext cx="4140000" cy="41400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1600"/>
              <a:buNone/>
            </a:pPr>
            <a:r>
              <a:rPr lang="en-GB"/>
              <a:t>A publication is a piece of research, which aims at communicating to peers results of the research. It has to show that it is relevant to a field, and a specific journal it is published in.</a:t>
            </a:r>
            <a:endParaRPr/>
          </a:p>
          <a:p>
            <a:pPr indent="0" lvl="0" marL="0" rtl="0" algn="l">
              <a:lnSpc>
                <a:spcPct val="95000"/>
              </a:lnSpc>
              <a:spcBef>
                <a:spcPts val="0"/>
              </a:spcBef>
              <a:spcAft>
                <a:spcPts val="0"/>
              </a:spcAft>
              <a:buClr>
                <a:srgbClr val="32506E"/>
              </a:buClr>
              <a:buSzPts val="1600"/>
              <a:buNone/>
            </a:pPr>
            <a:r>
              <a:t/>
            </a:r>
            <a:endParaRPr/>
          </a:p>
          <a:p>
            <a:pPr indent="0" lvl="0" marL="0" rtl="0" algn="l">
              <a:lnSpc>
                <a:spcPct val="95000"/>
              </a:lnSpc>
              <a:spcBef>
                <a:spcPts val="0"/>
              </a:spcBef>
              <a:spcAft>
                <a:spcPts val="0"/>
              </a:spcAft>
              <a:buClr>
                <a:srgbClr val="32506E"/>
              </a:buClr>
              <a:buSzPts val="1600"/>
              <a:buNone/>
            </a:pPr>
            <a:r>
              <a:rPr lang="en-GB"/>
              <a:t>This has an impact on the main contribution and on the references. </a:t>
            </a:r>
            <a:endParaRPr/>
          </a:p>
          <a:p>
            <a:pPr indent="0" lvl="0" marL="0" rtl="0" algn="l">
              <a:lnSpc>
                <a:spcPct val="95000"/>
              </a:lnSpc>
              <a:spcBef>
                <a:spcPts val="0"/>
              </a:spcBef>
              <a:spcAft>
                <a:spcPts val="0"/>
              </a:spcAft>
              <a:buClr>
                <a:srgbClr val="32506E"/>
              </a:buClr>
              <a:buSzPts val="1600"/>
              <a:buNone/>
            </a:pPr>
            <a:r>
              <a:t/>
            </a:r>
            <a:endParaRPr/>
          </a:p>
        </p:txBody>
      </p:sp>
      <p:sp>
        <p:nvSpPr>
          <p:cNvPr id="641" name="Google Shape;641;p45"/>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Publication data</a:t>
            </a:r>
            <a:endParaRPr/>
          </a:p>
        </p:txBody>
      </p:sp>
      <p:pic>
        <p:nvPicPr>
          <p:cNvPr id="642" name="Google Shape;642;p45"/>
          <p:cNvPicPr preferRelativeResize="0"/>
          <p:nvPr>
            <p:ph idx="2" type="body"/>
          </p:nvPr>
        </p:nvPicPr>
        <p:blipFill rotWithShape="1">
          <a:blip r:embed="rId3">
            <a:alphaModFix/>
          </a:blip>
          <a:srcRect b="0" l="0" r="0" t="0"/>
          <a:stretch/>
        </p:blipFill>
        <p:spPr>
          <a:xfrm>
            <a:off x="5037110" y="1286465"/>
            <a:ext cx="3878710" cy="492255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46"/>
          <p:cNvSpPr txBox="1"/>
          <p:nvPr>
            <p:ph idx="1" type="body"/>
          </p:nvPr>
        </p:nvSpPr>
        <p:spPr>
          <a:xfrm>
            <a:off x="359999" y="1475999"/>
            <a:ext cx="4140000" cy="41400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B0C6DB"/>
              </a:buClr>
              <a:buSzPts val="1600"/>
              <a:buNone/>
            </a:pPr>
            <a:r>
              <a:rPr lang="en-GB">
                <a:solidFill>
                  <a:srgbClr val="B0C6DB"/>
                </a:solidFill>
              </a:rPr>
              <a:t>A publication is a piece of research, which aims at communicating to peers results of the research. It has to show that it is relevant to a field, and a specific journal it is published in.</a:t>
            </a:r>
            <a:endParaRPr/>
          </a:p>
          <a:p>
            <a:pPr indent="0" lvl="0" marL="0" rtl="0" algn="l">
              <a:lnSpc>
                <a:spcPct val="95000"/>
              </a:lnSpc>
              <a:spcBef>
                <a:spcPts val="0"/>
              </a:spcBef>
              <a:spcAft>
                <a:spcPts val="0"/>
              </a:spcAft>
              <a:buClr>
                <a:srgbClr val="32506E"/>
              </a:buClr>
              <a:buSzPts val="1600"/>
              <a:buNone/>
            </a:pPr>
            <a:r>
              <a:t/>
            </a:r>
            <a:endParaRPr>
              <a:solidFill>
                <a:srgbClr val="B0C6DB"/>
              </a:solidFill>
            </a:endParaRPr>
          </a:p>
          <a:p>
            <a:pPr indent="0" lvl="0" marL="0" rtl="0" algn="l">
              <a:lnSpc>
                <a:spcPct val="95000"/>
              </a:lnSpc>
              <a:spcBef>
                <a:spcPts val="0"/>
              </a:spcBef>
              <a:spcAft>
                <a:spcPts val="0"/>
              </a:spcAft>
              <a:buClr>
                <a:srgbClr val="B0C6DB"/>
              </a:buClr>
              <a:buSzPts val="1600"/>
              <a:buNone/>
            </a:pPr>
            <a:r>
              <a:rPr lang="en-GB">
                <a:solidFill>
                  <a:srgbClr val="B0C6DB"/>
                </a:solidFill>
              </a:rPr>
              <a:t>This has an impact on the main contribution and on the references. </a:t>
            </a:r>
            <a:endParaRPr/>
          </a:p>
          <a:p>
            <a:pPr indent="0" lvl="0" marL="0" rtl="0" algn="l">
              <a:lnSpc>
                <a:spcPct val="95000"/>
              </a:lnSpc>
              <a:spcBef>
                <a:spcPts val="0"/>
              </a:spcBef>
              <a:spcAft>
                <a:spcPts val="0"/>
              </a:spcAft>
              <a:buClr>
                <a:srgbClr val="32506E"/>
              </a:buClr>
              <a:buSzPts val="1600"/>
              <a:buNone/>
            </a:pPr>
            <a:r>
              <a:t/>
            </a:r>
            <a:endParaRPr/>
          </a:p>
          <a:p>
            <a:pPr indent="0" lvl="0" marL="0" rtl="0" algn="l">
              <a:lnSpc>
                <a:spcPct val="95000"/>
              </a:lnSpc>
              <a:spcBef>
                <a:spcPts val="0"/>
              </a:spcBef>
              <a:spcAft>
                <a:spcPts val="0"/>
              </a:spcAft>
              <a:buClr>
                <a:srgbClr val="32506E"/>
              </a:buClr>
              <a:buSzPts val="1600"/>
              <a:buNone/>
            </a:pPr>
            <a:r>
              <a:rPr lang="en-GB"/>
              <a:t>Other considerations:</a:t>
            </a:r>
            <a:endParaRPr/>
          </a:p>
          <a:p>
            <a:pPr indent="-285750" lvl="0" marL="285750" rtl="0" algn="l">
              <a:lnSpc>
                <a:spcPct val="95000"/>
              </a:lnSpc>
              <a:spcBef>
                <a:spcPts val="0"/>
              </a:spcBef>
              <a:spcAft>
                <a:spcPts val="0"/>
              </a:spcAft>
              <a:buClr>
                <a:srgbClr val="32506E"/>
              </a:buClr>
              <a:buSzPts val="1600"/>
              <a:buFont typeface="Arial"/>
              <a:buChar char="-"/>
            </a:pPr>
            <a:r>
              <a:rPr lang="en-GB"/>
              <a:t>Is co-publication a good proxy for collaborations? </a:t>
            </a:r>
            <a:r>
              <a:rPr lang="en-GB" sz="1400"/>
              <a:t>(e.g. study of neglected disease)</a:t>
            </a:r>
            <a:endParaRPr/>
          </a:p>
          <a:p>
            <a:pPr indent="-196850" lvl="0" marL="285750" rtl="0" algn="l">
              <a:lnSpc>
                <a:spcPct val="95000"/>
              </a:lnSpc>
              <a:spcBef>
                <a:spcPts val="0"/>
              </a:spcBef>
              <a:spcAft>
                <a:spcPts val="0"/>
              </a:spcAft>
              <a:buClr>
                <a:srgbClr val="32506E"/>
              </a:buClr>
              <a:buSzPts val="1400"/>
              <a:buFont typeface="Arial"/>
              <a:buNone/>
            </a:pPr>
            <a:r>
              <a:t/>
            </a:r>
            <a:endParaRPr sz="1400"/>
          </a:p>
          <a:p>
            <a:pPr indent="-285750" lvl="0" marL="285750" rtl="0" algn="l">
              <a:lnSpc>
                <a:spcPct val="95000"/>
              </a:lnSpc>
              <a:spcBef>
                <a:spcPts val="0"/>
              </a:spcBef>
              <a:spcAft>
                <a:spcPts val="0"/>
              </a:spcAft>
              <a:buClr>
                <a:srgbClr val="32506E"/>
              </a:buClr>
              <a:buSzPts val="1600"/>
              <a:buFont typeface="Arial"/>
              <a:buChar char="-"/>
            </a:pPr>
            <a:r>
              <a:rPr lang="en-GB"/>
              <a:t>Time lag between doing the research, submitting the paper and publication</a:t>
            </a:r>
            <a:endParaRPr/>
          </a:p>
          <a:p>
            <a:pPr indent="-184150" lvl="0" marL="285750" rtl="0" algn="l">
              <a:lnSpc>
                <a:spcPct val="95000"/>
              </a:lnSpc>
              <a:spcBef>
                <a:spcPts val="0"/>
              </a:spcBef>
              <a:spcAft>
                <a:spcPts val="0"/>
              </a:spcAft>
              <a:buClr>
                <a:srgbClr val="32506E"/>
              </a:buClr>
              <a:buSzPts val="1600"/>
              <a:buFont typeface="Arial"/>
              <a:buNone/>
            </a:pPr>
            <a:r>
              <a:t/>
            </a:r>
            <a:endParaRPr/>
          </a:p>
        </p:txBody>
      </p:sp>
      <p:sp>
        <p:nvSpPr>
          <p:cNvPr id="649" name="Google Shape;649;p46"/>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Publication data</a:t>
            </a:r>
            <a:endParaRPr/>
          </a:p>
        </p:txBody>
      </p:sp>
      <p:pic>
        <p:nvPicPr>
          <p:cNvPr id="650" name="Google Shape;650;p46"/>
          <p:cNvPicPr preferRelativeResize="0"/>
          <p:nvPr/>
        </p:nvPicPr>
        <p:blipFill rotWithShape="1">
          <a:blip r:embed="rId3">
            <a:alphaModFix/>
          </a:blip>
          <a:srcRect b="0" l="0" r="0" t="0"/>
          <a:stretch/>
        </p:blipFill>
        <p:spPr>
          <a:xfrm>
            <a:off x="5765130" y="1269170"/>
            <a:ext cx="3018870" cy="2159830"/>
          </a:xfrm>
          <a:prstGeom prst="rect">
            <a:avLst/>
          </a:prstGeom>
          <a:noFill/>
          <a:ln>
            <a:noFill/>
          </a:ln>
        </p:spPr>
      </p:pic>
      <p:pic>
        <p:nvPicPr>
          <p:cNvPr id="651" name="Google Shape;651;p46"/>
          <p:cNvPicPr preferRelativeResize="0"/>
          <p:nvPr/>
        </p:nvPicPr>
        <p:blipFill rotWithShape="1">
          <a:blip r:embed="rId4">
            <a:alphaModFix/>
          </a:blip>
          <a:srcRect b="0" l="0" r="0" t="0"/>
          <a:stretch/>
        </p:blipFill>
        <p:spPr>
          <a:xfrm>
            <a:off x="5675683" y="3570546"/>
            <a:ext cx="3018870" cy="231936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47"/>
          <p:cNvSpPr txBox="1"/>
          <p:nvPr>
            <p:ph idx="1" type="body"/>
          </p:nvPr>
        </p:nvSpPr>
        <p:spPr>
          <a:xfrm>
            <a:off x="359999" y="1475999"/>
            <a:ext cx="4140000" cy="41400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1600"/>
              <a:buNone/>
            </a:pPr>
            <a:r>
              <a:rPr lang="en-GB"/>
              <a:t>Patent has two main functions:</a:t>
            </a:r>
            <a:endParaRPr/>
          </a:p>
          <a:p>
            <a:pPr indent="-285750" lvl="0" marL="285750" rtl="0" algn="l">
              <a:lnSpc>
                <a:spcPct val="95000"/>
              </a:lnSpc>
              <a:spcBef>
                <a:spcPts val="0"/>
              </a:spcBef>
              <a:spcAft>
                <a:spcPts val="0"/>
              </a:spcAft>
              <a:buClr>
                <a:srgbClr val="32506E"/>
              </a:buClr>
              <a:buSzPts val="1600"/>
              <a:buFont typeface="Arial"/>
              <a:buChar char="•"/>
            </a:pPr>
            <a:r>
              <a:rPr lang="en-GB" u="sng"/>
              <a:t>to protect</a:t>
            </a:r>
            <a:r>
              <a:rPr lang="en-GB"/>
              <a:t>: exclusion of exploiting commercially an invention in a given country or region) up to 20 years.</a:t>
            </a:r>
            <a:endParaRPr/>
          </a:p>
          <a:p>
            <a:pPr indent="-285750" lvl="0" marL="285750" rtl="0" algn="l">
              <a:lnSpc>
                <a:spcPct val="95000"/>
              </a:lnSpc>
              <a:spcBef>
                <a:spcPts val="0"/>
              </a:spcBef>
              <a:spcAft>
                <a:spcPts val="0"/>
              </a:spcAft>
              <a:buClr>
                <a:srgbClr val="32506E"/>
              </a:buClr>
              <a:buSzPts val="1600"/>
              <a:buFont typeface="Arial"/>
              <a:buChar char="•"/>
            </a:pPr>
            <a:r>
              <a:rPr lang="en-GB" u="sng"/>
              <a:t>to disclose</a:t>
            </a:r>
            <a:r>
              <a:rPr lang="en-GB"/>
              <a:t>: patent application give public access to information about new technologies. </a:t>
            </a:r>
            <a:endParaRPr/>
          </a:p>
          <a:p>
            <a:pPr indent="0" lvl="0" marL="0" rtl="0" algn="l">
              <a:lnSpc>
                <a:spcPct val="95000"/>
              </a:lnSpc>
              <a:spcBef>
                <a:spcPts val="0"/>
              </a:spcBef>
              <a:spcAft>
                <a:spcPts val="0"/>
              </a:spcAft>
              <a:buClr>
                <a:srgbClr val="32506E"/>
              </a:buClr>
              <a:buSzPts val="1600"/>
              <a:buNone/>
            </a:pPr>
            <a:r>
              <a:rPr lang="en-GB"/>
              <a:t>It contains both legal information and technical information…</a:t>
            </a:r>
            <a:endParaRPr/>
          </a:p>
          <a:p>
            <a:pPr indent="0" lvl="0" marL="0" rtl="0" algn="l">
              <a:lnSpc>
                <a:spcPct val="95000"/>
              </a:lnSpc>
              <a:spcBef>
                <a:spcPts val="0"/>
              </a:spcBef>
              <a:spcAft>
                <a:spcPts val="0"/>
              </a:spcAft>
              <a:buClr>
                <a:srgbClr val="32506E"/>
              </a:buClr>
              <a:buSzPts val="1600"/>
              <a:buNone/>
            </a:pPr>
            <a:r>
              <a:t/>
            </a:r>
            <a:endParaRPr/>
          </a:p>
          <a:p>
            <a:pPr indent="0" lvl="0" marL="0" rtl="0" algn="l">
              <a:lnSpc>
                <a:spcPct val="95000"/>
              </a:lnSpc>
              <a:spcBef>
                <a:spcPts val="0"/>
              </a:spcBef>
              <a:spcAft>
                <a:spcPts val="0"/>
              </a:spcAft>
              <a:buClr>
                <a:srgbClr val="32506E"/>
              </a:buClr>
              <a:buSzPts val="1600"/>
              <a:buNone/>
            </a:pPr>
            <a:r>
              <a:rPr lang="en-GB"/>
              <a:t>Considerations on looking at patents:</a:t>
            </a:r>
            <a:endParaRPr/>
          </a:p>
          <a:p>
            <a:pPr indent="-285750" lvl="0" marL="285750" rtl="0" algn="l">
              <a:lnSpc>
                <a:spcPct val="95000"/>
              </a:lnSpc>
              <a:spcBef>
                <a:spcPts val="0"/>
              </a:spcBef>
              <a:spcAft>
                <a:spcPts val="0"/>
              </a:spcAft>
              <a:buClr>
                <a:srgbClr val="32506E"/>
              </a:buClr>
              <a:buSzPts val="1600"/>
              <a:buFont typeface="Arial"/>
              <a:buChar char="-"/>
            </a:pPr>
            <a:r>
              <a:rPr lang="en-GB"/>
              <a:t>Time given on patents from patent filing, priority to granted date. There can be considerable time lag between these.</a:t>
            </a:r>
            <a:endParaRPr/>
          </a:p>
          <a:p>
            <a:pPr indent="-285750" lvl="0" marL="285750" rtl="0" algn="l">
              <a:lnSpc>
                <a:spcPct val="95000"/>
              </a:lnSpc>
              <a:spcBef>
                <a:spcPts val="0"/>
              </a:spcBef>
              <a:spcAft>
                <a:spcPts val="0"/>
              </a:spcAft>
              <a:buClr>
                <a:srgbClr val="32506E"/>
              </a:buClr>
              <a:buSzPts val="1600"/>
              <a:buFont typeface="Arial"/>
              <a:buChar char="-"/>
            </a:pPr>
            <a:r>
              <a:rPr lang="en-GB"/>
              <a:t>Citation as knowledge flow: many citations can come from examiners and not applicants (depends also on the country of application). </a:t>
            </a:r>
            <a:endParaRPr/>
          </a:p>
          <a:p>
            <a:pPr indent="0" lvl="0" marL="0" rtl="0" algn="l">
              <a:lnSpc>
                <a:spcPct val="95000"/>
              </a:lnSpc>
              <a:spcBef>
                <a:spcPts val="0"/>
              </a:spcBef>
              <a:spcAft>
                <a:spcPts val="0"/>
              </a:spcAft>
              <a:buClr>
                <a:srgbClr val="32506E"/>
              </a:buClr>
              <a:buSzPts val="1600"/>
              <a:buNone/>
            </a:pPr>
            <a:r>
              <a:t/>
            </a:r>
            <a:endParaRPr/>
          </a:p>
        </p:txBody>
      </p:sp>
      <p:pic>
        <p:nvPicPr>
          <p:cNvPr id="658" name="Google Shape;658;p47"/>
          <p:cNvPicPr preferRelativeResize="0"/>
          <p:nvPr>
            <p:ph idx="2" type="body"/>
          </p:nvPr>
        </p:nvPicPr>
        <p:blipFill rotWithShape="1">
          <a:blip r:embed="rId3">
            <a:alphaModFix/>
          </a:blip>
          <a:srcRect b="0" l="0" r="0" t="0"/>
          <a:stretch/>
        </p:blipFill>
        <p:spPr>
          <a:xfrm>
            <a:off x="4644003" y="1658772"/>
            <a:ext cx="2228087" cy="3064257"/>
          </a:xfrm>
          <a:prstGeom prst="rect">
            <a:avLst/>
          </a:prstGeom>
          <a:noFill/>
          <a:ln>
            <a:noFill/>
          </a:ln>
        </p:spPr>
      </p:pic>
      <p:sp>
        <p:nvSpPr>
          <p:cNvPr id="659" name="Google Shape;659;p47"/>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Patent data</a:t>
            </a:r>
            <a:endParaRPr/>
          </a:p>
        </p:txBody>
      </p:sp>
      <p:sp>
        <p:nvSpPr>
          <p:cNvPr id="660" name="Google Shape;660;p47"/>
          <p:cNvSpPr/>
          <p:nvPr/>
        </p:nvSpPr>
        <p:spPr>
          <a:xfrm>
            <a:off x="4802089" y="1291333"/>
            <a:ext cx="41400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900">
                <a:solidFill>
                  <a:schemeClr val="dk1"/>
                </a:solidFill>
                <a:latin typeface="Arial"/>
                <a:ea typeface="Arial"/>
                <a:cs typeface="Arial"/>
                <a:sym typeface="Arial"/>
              </a:rPr>
              <a:t>https://assets.publishing.service.gov.uk/government/uploads/system/uploads/attachment_data/file/463319/The_Patents_Guide_2nd_edition.pdf</a:t>
            </a:r>
            <a:endParaRPr/>
          </a:p>
        </p:txBody>
      </p:sp>
      <p:pic>
        <p:nvPicPr>
          <p:cNvPr id="661" name="Google Shape;661;p47"/>
          <p:cNvPicPr preferRelativeResize="0"/>
          <p:nvPr/>
        </p:nvPicPr>
        <p:blipFill rotWithShape="1">
          <a:blip r:embed="rId4">
            <a:alphaModFix/>
          </a:blip>
          <a:srcRect b="0" l="0" r="0" t="0"/>
          <a:stretch/>
        </p:blipFill>
        <p:spPr>
          <a:xfrm>
            <a:off x="6331969" y="3372860"/>
            <a:ext cx="2452031" cy="2700338"/>
          </a:xfrm>
          <a:prstGeom prst="rect">
            <a:avLst/>
          </a:prstGeom>
          <a:noFill/>
          <a:ln>
            <a:noFill/>
          </a:ln>
        </p:spPr>
      </p:pic>
      <p:sp>
        <p:nvSpPr>
          <p:cNvPr id="662" name="Google Shape;662;p47"/>
          <p:cNvSpPr/>
          <p:nvPr/>
        </p:nvSpPr>
        <p:spPr>
          <a:xfrm>
            <a:off x="5786438" y="6073198"/>
            <a:ext cx="3300308"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900">
                <a:solidFill>
                  <a:schemeClr val="dk1"/>
                </a:solidFill>
                <a:latin typeface="Arial"/>
                <a:ea typeface="Arial"/>
                <a:cs typeface="Arial"/>
                <a:sym typeface="Arial"/>
              </a:rPr>
              <a:t>https://www.wipo.int/edocs/pubdocs/en/wipo_pub_l434_3.pdf</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48"/>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4600"/>
              <a:buFont typeface="Georgia"/>
              <a:buNone/>
            </a:pPr>
            <a:r>
              <a:rPr lang="en-GB"/>
              <a:t>Using indicators for evaluation:</a:t>
            </a:r>
            <a:endParaRPr/>
          </a:p>
        </p:txBody>
      </p:sp>
      <p:sp>
        <p:nvSpPr>
          <p:cNvPr id="668" name="Google Shape;668;p48"/>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lt1"/>
              </a:buClr>
              <a:buSzPts val="2000"/>
              <a:buNone/>
            </a:pPr>
            <a:r>
              <a:rPr lang="en-GB"/>
              <a:t>The two sides of the coin.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49"/>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Accountability and behaviour</a:t>
            </a:r>
            <a:endParaRPr/>
          </a:p>
        </p:txBody>
      </p:sp>
      <p:sp>
        <p:nvSpPr>
          <p:cNvPr id="674" name="Google Shape;674;p49"/>
          <p:cNvSpPr txBox="1"/>
          <p:nvPr/>
        </p:nvSpPr>
        <p:spPr>
          <a:xfrm>
            <a:off x="500743" y="1771650"/>
            <a:ext cx="8142514" cy="4381177"/>
          </a:xfrm>
          <a:prstGeom prst="rect">
            <a:avLst/>
          </a:prstGeom>
          <a:noFill/>
          <a:ln>
            <a:noFill/>
          </a:ln>
        </p:spPr>
        <p:txBody>
          <a:bodyPr anchorCtr="0" anchor="t" bIns="45700" lIns="91425" spcFirstLastPara="1" rIns="91425" wrap="square" tIns="45700">
            <a:normAutofit/>
          </a:bodyPr>
          <a:lstStyle/>
          <a:p>
            <a:pPr indent="0" lvl="0" marL="0" marR="0" rtl="0" algn="l">
              <a:lnSpc>
                <a:spcPct val="95000"/>
              </a:lnSpc>
              <a:spcBef>
                <a:spcPts val="0"/>
              </a:spcBef>
              <a:spcAft>
                <a:spcPts val="0"/>
              </a:spcAft>
              <a:buClr>
                <a:srgbClr val="32506E"/>
              </a:buClr>
              <a:buSzPts val="1800"/>
              <a:buFont typeface="Arial"/>
              <a:buNone/>
            </a:pPr>
            <a:r>
              <a:rPr lang="en-GB" sz="1800">
                <a:solidFill>
                  <a:srgbClr val="32506E"/>
                </a:solidFill>
                <a:latin typeface="Arial"/>
                <a:ea typeface="Arial"/>
                <a:cs typeface="Arial"/>
                <a:sym typeface="Arial"/>
              </a:rPr>
              <a:t>Accountability metrics and behaviour:</a:t>
            </a:r>
            <a:endParaRPr/>
          </a:p>
          <a:p>
            <a:pPr indent="-285750" lvl="0" marL="285750" marR="0" rtl="0" algn="l">
              <a:lnSpc>
                <a:spcPct val="95000"/>
              </a:lnSpc>
              <a:spcBef>
                <a:spcPts val="0"/>
              </a:spcBef>
              <a:spcAft>
                <a:spcPts val="0"/>
              </a:spcAft>
              <a:buClr>
                <a:srgbClr val="32506E"/>
              </a:buClr>
              <a:buSzPts val="1800"/>
              <a:buFont typeface="Arial"/>
              <a:buChar char="•"/>
            </a:pPr>
            <a:r>
              <a:rPr lang="en-GB" sz="1800">
                <a:solidFill>
                  <a:srgbClr val="32506E"/>
                </a:solidFill>
                <a:latin typeface="Arial"/>
                <a:ea typeface="Arial"/>
                <a:cs typeface="Arial"/>
                <a:sym typeface="Arial"/>
              </a:rPr>
              <a:t>Once a metric is used to assess the performance it may affect the behaviour of the one assessed (individuals and organisations). </a:t>
            </a:r>
            <a:endParaRPr/>
          </a:p>
          <a:p>
            <a:pPr indent="0" lvl="0" marL="0" marR="0" rtl="0" algn="l">
              <a:lnSpc>
                <a:spcPct val="95000"/>
              </a:lnSpc>
              <a:spcBef>
                <a:spcPts val="0"/>
              </a:spcBef>
              <a:spcAft>
                <a:spcPts val="0"/>
              </a:spcAft>
              <a:buClr>
                <a:srgbClr val="32506E"/>
              </a:buClr>
              <a:buSzPts val="1800"/>
              <a:buFont typeface="Arial"/>
              <a:buNone/>
            </a:pPr>
            <a:r>
              <a:rPr lang="en-GB" sz="1800">
                <a:solidFill>
                  <a:srgbClr val="32506E"/>
                </a:solidFill>
                <a:latin typeface="Arial"/>
                <a:ea typeface="Arial"/>
                <a:cs typeface="Arial"/>
                <a:sym typeface="Arial"/>
              </a:rPr>
              <a:t>Changes can occur in terms of </a:t>
            </a:r>
            <a:r>
              <a:rPr lang="en-GB" sz="1400">
                <a:solidFill>
                  <a:srgbClr val="32506E"/>
                </a:solidFill>
                <a:latin typeface="Arial"/>
                <a:ea typeface="Arial"/>
                <a:cs typeface="Arial"/>
                <a:sym typeface="Arial"/>
              </a:rPr>
              <a:t>(Wouters, 2014; the metrics tide)</a:t>
            </a:r>
            <a:r>
              <a:rPr lang="en-GB" sz="1800">
                <a:solidFill>
                  <a:srgbClr val="32506E"/>
                </a:solidFill>
                <a:latin typeface="Arial"/>
                <a:ea typeface="Arial"/>
                <a:cs typeface="Arial"/>
                <a:sym typeface="Arial"/>
              </a:rPr>
              <a:t>:</a:t>
            </a:r>
            <a:endParaRPr/>
          </a:p>
          <a:p>
            <a:pPr indent="0" lvl="0" marL="0" marR="0" rtl="0" algn="l">
              <a:lnSpc>
                <a:spcPct val="95000"/>
              </a:lnSpc>
              <a:spcBef>
                <a:spcPts val="0"/>
              </a:spcBef>
              <a:spcAft>
                <a:spcPts val="0"/>
              </a:spcAft>
              <a:buClr>
                <a:schemeClr val="accent4"/>
              </a:buClr>
              <a:buSzPts val="1800"/>
              <a:buFont typeface="Arial"/>
              <a:buNone/>
            </a:pPr>
            <a:r>
              <a:t/>
            </a:r>
            <a:endParaRPr sz="1800">
              <a:solidFill>
                <a:srgbClr val="32506E"/>
              </a:solidFill>
              <a:latin typeface="Arial"/>
              <a:ea typeface="Arial"/>
              <a:cs typeface="Arial"/>
              <a:sym typeface="Arial"/>
            </a:endParaRPr>
          </a:p>
          <a:p>
            <a:pPr indent="-342900" lvl="0" marL="342900" marR="0" rtl="0" algn="l">
              <a:lnSpc>
                <a:spcPct val="95000"/>
              </a:lnSpc>
              <a:spcBef>
                <a:spcPts val="0"/>
              </a:spcBef>
              <a:spcAft>
                <a:spcPts val="0"/>
              </a:spcAft>
              <a:buClr>
                <a:srgbClr val="32506E"/>
              </a:buClr>
              <a:buSzPts val="1800"/>
              <a:buFont typeface="Arial"/>
              <a:buAutoNum type="arabicPeriod"/>
            </a:pPr>
            <a:r>
              <a:rPr lang="en-GB" sz="1800">
                <a:solidFill>
                  <a:srgbClr val="32506E"/>
                </a:solidFill>
                <a:latin typeface="Arial"/>
                <a:ea typeface="Arial"/>
                <a:cs typeface="Arial"/>
                <a:sym typeface="Arial"/>
              </a:rPr>
              <a:t>Goal displacement: high-score in the given measure becomes an end rather than a means. </a:t>
            </a:r>
            <a:endParaRPr/>
          </a:p>
          <a:p>
            <a:pPr indent="-342900" lvl="1" marL="685800" marR="0" rtl="0" algn="l">
              <a:lnSpc>
                <a:spcPct val="105000"/>
              </a:lnSpc>
              <a:spcBef>
                <a:spcPts val="0"/>
              </a:spcBef>
              <a:spcAft>
                <a:spcPts val="0"/>
              </a:spcAft>
              <a:buClr>
                <a:srgbClr val="32506E"/>
              </a:buClr>
              <a:buSzPts val="1600"/>
              <a:buFont typeface="Arial"/>
              <a:buChar char="•"/>
            </a:pPr>
            <a:r>
              <a:rPr b="0" i="0" lang="en-GB" sz="1600" u="none" cap="none" strike="noStrike">
                <a:solidFill>
                  <a:srgbClr val="32506E"/>
                </a:solidFill>
                <a:latin typeface="Arial"/>
                <a:ea typeface="Arial"/>
                <a:cs typeface="Arial"/>
                <a:sym typeface="Arial"/>
              </a:rPr>
              <a:t>Higher quantity of publications (salami slicing)</a:t>
            </a:r>
            <a:endParaRPr/>
          </a:p>
          <a:p>
            <a:pPr indent="-342900" lvl="1" marL="685800" marR="0" rtl="0" algn="l">
              <a:lnSpc>
                <a:spcPct val="105000"/>
              </a:lnSpc>
              <a:spcBef>
                <a:spcPts val="0"/>
              </a:spcBef>
              <a:spcAft>
                <a:spcPts val="0"/>
              </a:spcAft>
              <a:buClr>
                <a:srgbClr val="32506E"/>
              </a:buClr>
              <a:buSzPts val="1600"/>
              <a:buFont typeface="Arial"/>
              <a:buChar char="•"/>
            </a:pPr>
            <a:r>
              <a:rPr b="0" i="0" lang="en-GB" sz="1600" u="none" cap="none" strike="noStrike">
                <a:solidFill>
                  <a:srgbClr val="32506E"/>
                </a:solidFill>
                <a:latin typeface="Arial"/>
                <a:ea typeface="Arial"/>
                <a:cs typeface="Arial"/>
                <a:sym typeface="Arial"/>
              </a:rPr>
              <a:t>Selection of journals to publish in (high impact factor)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ea5ec4d402_0_0"/>
          <p:cNvSpPr txBox="1"/>
          <p:nvPr/>
        </p:nvSpPr>
        <p:spPr>
          <a:xfrm>
            <a:off x="107450" y="98075"/>
            <a:ext cx="8803500" cy="109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GB" sz="3600">
                <a:solidFill>
                  <a:srgbClr val="25417B"/>
                </a:solidFill>
                <a:latin typeface="Trebuchet MS"/>
                <a:ea typeface="Trebuchet MS"/>
                <a:cs typeface="Trebuchet MS"/>
                <a:sym typeface="Trebuchet MS"/>
              </a:rPr>
              <a:t>A much larger landscape of open data sources!</a:t>
            </a:r>
            <a:endParaRPr b="1" sz="3600">
              <a:solidFill>
                <a:srgbClr val="25417B"/>
              </a:solidFill>
              <a:latin typeface="Trebuchet MS"/>
              <a:ea typeface="Trebuchet MS"/>
              <a:cs typeface="Trebuchet MS"/>
              <a:sym typeface="Trebuchet MS"/>
            </a:endParaRPr>
          </a:p>
        </p:txBody>
      </p:sp>
      <p:pic>
        <p:nvPicPr>
          <p:cNvPr id="192" name="Google Shape;192;g1ea5ec4d402_0_0"/>
          <p:cNvPicPr preferRelativeResize="0"/>
          <p:nvPr/>
        </p:nvPicPr>
        <p:blipFill rotWithShape="1">
          <a:blip r:embed="rId3">
            <a:alphaModFix/>
          </a:blip>
          <a:srcRect b="0" l="0" r="0" t="0"/>
          <a:stretch/>
        </p:blipFill>
        <p:spPr>
          <a:xfrm>
            <a:off x="1550150" y="1011328"/>
            <a:ext cx="7165125" cy="4952947"/>
          </a:xfrm>
          <a:prstGeom prst="rect">
            <a:avLst/>
          </a:prstGeom>
          <a:noFill/>
          <a:ln>
            <a:noFill/>
          </a:ln>
        </p:spPr>
      </p:pic>
      <p:pic>
        <p:nvPicPr>
          <p:cNvPr descr="DataCite - Wikipedia" id="193" name="Google Shape;193;g1ea5ec4d402_0_0"/>
          <p:cNvPicPr preferRelativeResize="0"/>
          <p:nvPr/>
        </p:nvPicPr>
        <p:blipFill rotWithShape="1">
          <a:blip r:embed="rId4">
            <a:alphaModFix/>
          </a:blip>
          <a:srcRect b="0" l="0" r="0" t="0"/>
          <a:stretch/>
        </p:blipFill>
        <p:spPr>
          <a:xfrm>
            <a:off x="2047480" y="3267234"/>
            <a:ext cx="1348758" cy="1348758"/>
          </a:xfrm>
          <a:prstGeom prst="rect">
            <a:avLst/>
          </a:prstGeom>
          <a:noFill/>
          <a:ln>
            <a:noFill/>
          </a:ln>
        </p:spPr>
      </p:pic>
      <p:pic>
        <p:nvPicPr>
          <p:cNvPr descr="SciELO - Wikipedia" id="194" name="Google Shape;194;g1ea5ec4d402_0_0"/>
          <p:cNvPicPr preferRelativeResize="0"/>
          <p:nvPr/>
        </p:nvPicPr>
        <p:blipFill rotWithShape="1">
          <a:blip r:embed="rId5">
            <a:alphaModFix/>
          </a:blip>
          <a:srcRect b="0" l="0" r="0" t="0"/>
          <a:stretch/>
        </p:blipFill>
        <p:spPr>
          <a:xfrm>
            <a:off x="8010428" y="4831789"/>
            <a:ext cx="900538" cy="834834"/>
          </a:xfrm>
          <a:prstGeom prst="rect">
            <a:avLst/>
          </a:prstGeom>
          <a:noFill/>
          <a:ln>
            <a:noFill/>
          </a:ln>
        </p:spPr>
      </p:pic>
      <p:pic>
        <p:nvPicPr>
          <p:cNvPr descr="OpenAlex: The open catalog to the global research system" id="195" name="Google Shape;195;g1ea5ec4d402_0_0"/>
          <p:cNvPicPr preferRelativeResize="0"/>
          <p:nvPr/>
        </p:nvPicPr>
        <p:blipFill rotWithShape="1">
          <a:blip r:embed="rId6">
            <a:alphaModFix/>
          </a:blip>
          <a:srcRect b="0" l="0" r="0" t="0"/>
          <a:stretch/>
        </p:blipFill>
        <p:spPr>
          <a:xfrm>
            <a:off x="2105878" y="1660015"/>
            <a:ext cx="2838257" cy="941222"/>
          </a:xfrm>
          <a:prstGeom prst="rect">
            <a:avLst/>
          </a:prstGeom>
          <a:noFill/>
          <a:ln>
            <a:noFill/>
          </a:ln>
        </p:spPr>
      </p:pic>
      <p:pic>
        <p:nvPicPr>
          <p:cNvPr descr="upload.wikimedia.org/wikipedia/commons/thumb/c/c2/..." id="196" name="Google Shape;196;g1ea5ec4d402_0_0"/>
          <p:cNvPicPr preferRelativeResize="0"/>
          <p:nvPr/>
        </p:nvPicPr>
        <p:blipFill rotWithShape="1">
          <a:blip r:embed="rId7">
            <a:alphaModFix/>
          </a:blip>
          <a:srcRect b="0" l="0" r="0" t="0"/>
          <a:stretch/>
        </p:blipFill>
        <p:spPr>
          <a:xfrm>
            <a:off x="7761891" y="2291909"/>
            <a:ext cx="834834" cy="834834"/>
          </a:xfrm>
          <a:prstGeom prst="rect">
            <a:avLst/>
          </a:prstGeom>
          <a:noFill/>
          <a:ln>
            <a:noFill/>
          </a:ln>
        </p:spPr>
      </p:pic>
      <p:sp>
        <p:nvSpPr>
          <p:cNvPr id="197" name="Google Shape;197;g1ea5ec4d402_0_0"/>
          <p:cNvSpPr txBox="1"/>
          <p:nvPr/>
        </p:nvSpPr>
        <p:spPr>
          <a:xfrm>
            <a:off x="4900776" y="6149977"/>
            <a:ext cx="4042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800">
                <a:solidFill>
                  <a:srgbClr val="333333"/>
                </a:solidFill>
                <a:latin typeface="Roboto"/>
                <a:ea typeface="Roboto"/>
                <a:cs typeface="Roboto"/>
                <a:sym typeface="Roboto"/>
              </a:rPr>
              <a:t>Ficarra, Victoria, Fosci, Mattia, Chiarelli, Andrea, Kramer, Bianca, &amp; Proudman, Vanessa. (2020). Scoping the Open Science Infrastructure Landscape in Europe. Zenodo. </a:t>
            </a:r>
            <a:r>
              <a:rPr b="0" i="0" lang="en-GB" sz="800" u="sng">
                <a:solidFill>
                  <a:srgbClr val="333333"/>
                </a:solidFill>
                <a:latin typeface="Roboto"/>
                <a:ea typeface="Roboto"/>
                <a:cs typeface="Roboto"/>
                <a:sym typeface="Roboto"/>
                <a:hlinkClick r:id="rId8">
                  <a:extLst>
                    <a:ext uri="{A12FA001-AC4F-418D-AE19-62706E023703}">
                      <ahyp:hlinkClr val="tx"/>
                    </a:ext>
                  </a:extLst>
                </a:hlinkClick>
              </a:rPr>
              <a:t>https://doi.org/10.5281/zenodo.4153809</a:t>
            </a:r>
            <a:endParaRPr sz="800">
              <a:solidFill>
                <a:srgbClr val="424242"/>
              </a:solidFill>
              <a:latin typeface="Trebuchet MS"/>
              <a:ea typeface="Trebuchet MS"/>
              <a:cs typeface="Trebuchet MS"/>
              <a:sym typeface="Trebuchet MS"/>
            </a:endParaRPr>
          </a:p>
        </p:txBody>
      </p:sp>
      <p:pic>
        <p:nvPicPr>
          <p:cNvPr descr="OpenAIRE | openscience" id="198" name="Google Shape;198;g1ea5ec4d402_0_0"/>
          <p:cNvPicPr preferRelativeResize="0"/>
          <p:nvPr/>
        </p:nvPicPr>
        <p:blipFill rotWithShape="1">
          <a:blip r:embed="rId9">
            <a:alphaModFix/>
          </a:blip>
          <a:srcRect b="0" l="0" r="0" t="0"/>
          <a:stretch/>
        </p:blipFill>
        <p:spPr>
          <a:xfrm>
            <a:off x="3396237" y="5859408"/>
            <a:ext cx="1504536" cy="752268"/>
          </a:xfrm>
          <a:prstGeom prst="rect">
            <a:avLst/>
          </a:prstGeom>
          <a:noFill/>
          <a:ln>
            <a:noFill/>
          </a:ln>
        </p:spPr>
      </p:pic>
      <p:pic>
        <p:nvPicPr>
          <p:cNvPr descr="CrossRef Event Data – KNAW Pure info" id="199" name="Google Shape;199;g1ea5ec4d402_0_0"/>
          <p:cNvPicPr preferRelativeResize="0"/>
          <p:nvPr/>
        </p:nvPicPr>
        <p:blipFill rotWithShape="1">
          <a:blip r:embed="rId10">
            <a:alphaModFix/>
          </a:blip>
          <a:srcRect b="0" l="0" r="0" t="0"/>
          <a:stretch/>
        </p:blipFill>
        <p:spPr>
          <a:xfrm>
            <a:off x="6970693" y="1238158"/>
            <a:ext cx="1940279" cy="800574"/>
          </a:xfrm>
          <a:prstGeom prst="rect">
            <a:avLst/>
          </a:prstGeom>
          <a:noFill/>
          <a:ln>
            <a:noFill/>
          </a:ln>
        </p:spPr>
      </p:pic>
      <p:pic>
        <p:nvPicPr>
          <p:cNvPr descr="Wikipédia – Wikipédia, a enciclopédia livre" id="200" name="Google Shape;200;g1ea5ec4d402_0_0"/>
          <p:cNvPicPr preferRelativeResize="0"/>
          <p:nvPr/>
        </p:nvPicPr>
        <p:blipFill rotWithShape="1">
          <a:blip r:embed="rId11">
            <a:alphaModFix/>
          </a:blip>
          <a:srcRect b="0" l="0" r="0" t="0"/>
          <a:stretch/>
        </p:blipFill>
        <p:spPr>
          <a:xfrm>
            <a:off x="4393457" y="1274764"/>
            <a:ext cx="886882" cy="807628"/>
          </a:xfrm>
          <a:prstGeom prst="rect">
            <a:avLst/>
          </a:prstGeom>
          <a:noFill/>
          <a:ln>
            <a:noFill/>
          </a:ln>
        </p:spPr>
      </p:pic>
      <p:pic>
        <p:nvPicPr>
          <p:cNvPr id="201" name="Google Shape;201;g1ea5ec4d402_0_0"/>
          <p:cNvPicPr preferRelativeResize="0"/>
          <p:nvPr/>
        </p:nvPicPr>
        <p:blipFill rotWithShape="1">
          <a:blip r:embed="rId12">
            <a:alphaModFix/>
          </a:blip>
          <a:srcRect b="0" l="0" r="0" t="0"/>
          <a:stretch/>
        </p:blipFill>
        <p:spPr>
          <a:xfrm>
            <a:off x="5108073" y="3428989"/>
            <a:ext cx="1030148" cy="349610"/>
          </a:xfrm>
          <a:prstGeom prst="rect">
            <a:avLst/>
          </a:prstGeom>
          <a:noFill/>
          <a:ln>
            <a:noFill/>
          </a:ln>
        </p:spPr>
      </p:pic>
      <p:pic>
        <p:nvPicPr>
          <p:cNvPr id="202" name="Google Shape;202;g1ea5ec4d402_0_0"/>
          <p:cNvPicPr preferRelativeResize="0"/>
          <p:nvPr/>
        </p:nvPicPr>
        <p:blipFill rotWithShape="1">
          <a:blip r:embed="rId13">
            <a:alphaModFix/>
          </a:blip>
          <a:srcRect b="0" l="0" r="0" t="0"/>
          <a:stretch/>
        </p:blipFill>
        <p:spPr>
          <a:xfrm>
            <a:off x="152005" y="1234618"/>
            <a:ext cx="1895475" cy="1057275"/>
          </a:xfrm>
          <a:prstGeom prst="rect">
            <a:avLst/>
          </a:prstGeom>
          <a:noFill/>
          <a:ln>
            <a:noFill/>
          </a:ln>
        </p:spPr>
      </p:pic>
      <p:pic>
        <p:nvPicPr>
          <p:cNvPr descr="upload.wikimedia.org/wikipedia/commons/thumb/2/26/..." id="203" name="Google Shape;203;g1ea5ec4d402_0_0"/>
          <p:cNvPicPr preferRelativeResize="0"/>
          <p:nvPr/>
        </p:nvPicPr>
        <p:blipFill rotWithShape="1">
          <a:blip r:embed="rId14">
            <a:alphaModFix/>
          </a:blip>
          <a:srcRect b="0" l="0" r="0" t="0"/>
          <a:stretch/>
        </p:blipFill>
        <p:spPr>
          <a:xfrm>
            <a:off x="210397" y="2154126"/>
            <a:ext cx="1895475" cy="609600"/>
          </a:xfrm>
          <a:prstGeom prst="rect">
            <a:avLst/>
          </a:prstGeom>
          <a:noFill/>
          <a:ln>
            <a:noFill/>
          </a:ln>
        </p:spPr>
      </p:pic>
      <p:sp>
        <p:nvSpPr>
          <p:cNvPr id="204" name="Google Shape;204;g1ea5ec4d402_0_0"/>
          <p:cNvSpPr/>
          <p:nvPr/>
        </p:nvSpPr>
        <p:spPr>
          <a:xfrm>
            <a:off x="157925" y="1137770"/>
            <a:ext cx="1905900" cy="1738500"/>
          </a:xfrm>
          <a:prstGeom prst="rect">
            <a:avLst/>
          </a:prstGeom>
          <a:noFill/>
          <a:ln cap="flat" cmpd="sng" w="12700">
            <a:solidFill>
              <a:srgbClr val="0F1B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rebuchet MS"/>
              <a:ea typeface="Trebuchet MS"/>
              <a:cs typeface="Trebuchet MS"/>
              <a:sym typeface="Trebuchet MS"/>
            </a:endParaRPr>
          </a:p>
        </p:txBody>
      </p:sp>
      <p:pic>
        <p:nvPicPr>
          <p:cNvPr descr="Overton (@overtonio) | Twitter" id="205" name="Google Shape;205;g1ea5ec4d402_0_0"/>
          <p:cNvPicPr preferRelativeResize="0"/>
          <p:nvPr/>
        </p:nvPicPr>
        <p:blipFill rotWithShape="1">
          <a:blip r:embed="rId15">
            <a:alphaModFix/>
          </a:blip>
          <a:srcRect b="0" l="0" r="0" t="0"/>
          <a:stretch/>
        </p:blipFill>
        <p:spPr>
          <a:xfrm>
            <a:off x="340928" y="3622567"/>
            <a:ext cx="1209229" cy="120922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0"/>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Accountability and behaviour</a:t>
            </a:r>
            <a:endParaRPr/>
          </a:p>
        </p:txBody>
      </p:sp>
      <p:sp>
        <p:nvSpPr>
          <p:cNvPr id="681" name="Google Shape;681;p50"/>
          <p:cNvSpPr txBox="1"/>
          <p:nvPr/>
        </p:nvSpPr>
        <p:spPr>
          <a:xfrm>
            <a:off x="500743" y="1771650"/>
            <a:ext cx="8142514" cy="4381177"/>
          </a:xfrm>
          <a:prstGeom prst="rect">
            <a:avLst/>
          </a:prstGeom>
          <a:noFill/>
          <a:ln>
            <a:noFill/>
          </a:ln>
        </p:spPr>
        <p:txBody>
          <a:bodyPr anchorCtr="0" anchor="t" bIns="45700" lIns="91425" spcFirstLastPara="1" rIns="91425" wrap="square" tIns="45700">
            <a:normAutofit/>
          </a:bodyPr>
          <a:lstStyle/>
          <a:p>
            <a:pPr indent="0" lvl="0" marL="0" marR="0" rtl="0" algn="l">
              <a:lnSpc>
                <a:spcPct val="95000"/>
              </a:lnSpc>
              <a:spcBef>
                <a:spcPts val="0"/>
              </a:spcBef>
              <a:spcAft>
                <a:spcPts val="0"/>
              </a:spcAft>
              <a:buClr>
                <a:srgbClr val="32506E"/>
              </a:buClr>
              <a:buSzPts val="1800"/>
              <a:buFont typeface="Arial"/>
              <a:buNone/>
            </a:pPr>
            <a:r>
              <a:rPr lang="en-GB" sz="1800">
                <a:solidFill>
                  <a:srgbClr val="32506E"/>
                </a:solidFill>
                <a:latin typeface="Arial"/>
                <a:ea typeface="Arial"/>
                <a:cs typeface="Arial"/>
                <a:sym typeface="Arial"/>
              </a:rPr>
              <a:t>Accountability metrics and behaviour:</a:t>
            </a:r>
            <a:endParaRPr/>
          </a:p>
          <a:p>
            <a:pPr indent="-285750" lvl="0" marL="285750" marR="0" rtl="0" algn="l">
              <a:lnSpc>
                <a:spcPct val="95000"/>
              </a:lnSpc>
              <a:spcBef>
                <a:spcPts val="0"/>
              </a:spcBef>
              <a:spcAft>
                <a:spcPts val="0"/>
              </a:spcAft>
              <a:buClr>
                <a:srgbClr val="32506E"/>
              </a:buClr>
              <a:buSzPts val="1800"/>
              <a:buFont typeface="Arial"/>
              <a:buChar char="•"/>
            </a:pPr>
            <a:r>
              <a:rPr lang="en-GB" sz="1800">
                <a:solidFill>
                  <a:srgbClr val="32506E"/>
                </a:solidFill>
                <a:latin typeface="Arial"/>
                <a:ea typeface="Arial"/>
                <a:cs typeface="Arial"/>
                <a:sym typeface="Arial"/>
              </a:rPr>
              <a:t>Once a metric is used to assess the performance it may affect the behaviour of the one assessed (individuals and organisations). </a:t>
            </a:r>
            <a:endParaRPr/>
          </a:p>
          <a:p>
            <a:pPr indent="0" lvl="0" marL="0" marR="0" rtl="0" algn="l">
              <a:lnSpc>
                <a:spcPct val="95000"/>
              </a:lnSpc>
              <a:spcBef>
                <a:spcPts val="0"/>
              </a:spcBef>
              <a:spcAft>
                <a:spcPts val="0"/>
              </a:spcAft>
              <a:buClr>
                <a:srgbClr val="32506E"/>
              </a:buClr>
              <a:buSzPts val="1800"/>
              <a:buFont typeface="Arial"/>
              <a:buNone/>
            </a:pPr>
            <a:r>
              <a:rPr lang="en-GB" sz="1800">
                <a:solidFill>
                  <a:srgbClr val="32506E"/>
                </a:solidFill>
                <a:latin typeface="Arial"/>
                <a:ea typeface="Arial"/>
                <a:cs typeface="Arial"/>
                <a:sym typeface="Arial"/>
              </a:rPr>
              <a:t>Changes can occur in terms of </a:t>
            </a:r>
            <a:r>
              <a:rPr lang="en-GB" sz="1400">
                <a:solidFill>
                  <a:srgbClr val="32506E"/>
                </a:solidFill>
                <a:latin typeface="Arial"/>
                <a:ea typeface="Arial"/>
                <a:cs typeface="Arial"/>
                <a:sym typeface="Arial"/>
              </a:rPr>
              <a:t>(Wouters, 2014, the metrics tide):</a:t>
            </a:r>
            <a:endParaRPr/>
          </a:p>
          <a:p>
            <a:pPr indent="0" lvl="0" marL="0" marR="0" rtl="0" algn="l">
              <a:lnSpc>
                <a:spcPct val="95000"/>
              </a:lnSpc>
              <a:spcBef>
                <a:spcPts val="0"/>
              </a:spcBef>
              <a:spcAft>
                <a:spcPts val="0"/>
              </a:spcAft>
              <a:buClr>
                <a:schemeClr val="accent4"/>
              </a:buClr>
              <a:buSzPts val="1800"/>
              <a:buFont typeface="Arial"/>
              <a:buNone/>
            </a:pPr>
            <a:r>
              <a:t/>
            </a:r>
            <a:endParaRPr sz="1800">
              <a:solidFill>
                <a:srgbClr val="32506E"/>
              </a:solidFill>
              <a:latin typeface="Arial"/>
              <a:ea typeface="Arial"/>
              <a:cs typeface="Arial"/>
              <a:sym typeface="Arial"/>
            </a:endParaRPr>
          </a:p>
          <a:p>
            <a:pPr indent="-342900" lvl="0" marL="342900" marR="0" rtl="0" algn="l">
              <a:lnSpc>
                <a:spcPct val="95000"/>
              </a:lnSpc>
              <a:spcBef>
                <a:spcPts val="0"/>
              </a:spcBef>
              <a:spcAft>
                <a:spcPts val="0"/>
              </a:spcAft>
              <a:buClr>
                <a:srgbClr val="32506E"/>
              </a:buClr>
              <a:buSzPts val="1800"/>
              <a:buFont typeface="Georgia"/>
              <a:buAutoNum type="arabicPeriod" startAt="2"/>
            </a:pPr>
            <a:r>
              <a:rPr lang="en-GB" sz="1800">
                <a:solidFill>
                  <a:srgbClr val="32506E"/>
                </a:solidFill>
                <a:latin typeface="Arial"/>
                <a:ea typeface="Arial"/>
                <a:cs typeface="Arial"/>
                <a:sym typeface="Arial"/>
              </a:rPr>
              <a:t>Profound changes in the research process itself</a:t>
            </a:r>
            <a:endParaRPr/>
          </a:p>
          <a:p>
            <a:pPr indent="-342900" lvl="1" marL="685800" marR="0" rtl="0" algn="l">
              <a:lnSpc>
                <a:spcPct val="105000"/>
              </a:lnSpc>
              <a:spcBef>
                <a:spcPts val="0"/>
              </a:spcBef>
              <a:spcAft>
                <a:spcPts val="0"/>
              </a:spcAft>
              <a:buClr>
                <a:srgbClr val="32506E"/>
              </a:buClr>
              <a:buSzPts val="1600"/>
              <a:buFont typeface="Arial"/>
              <a:buChar char="•"/>
            </a:pPr>
            <a:r>
              <a:rPr b="0" i="0" lang="en-GB" sz="1600" u="none" cap="none" strike="noStrike">
                <a:solidFill>
                  <a:srgbClr val="32506E"/>
                </a:solidFill>
                <a:latin typeface="Arial"/>
                <a:ea typeface="Arial"/>
                <a:cs typeface="Arial"/>
                <a:sym typeface="Arial"/>
              </a:rPr>
              <a:t>Financial rewards for publications in high impact journals</a:t>
            </a:r>
            <a:endParaRPr/>
          </a:p>
          <a:p>
            <a:pPr indent="-342900" lvl="1" marL="685800" marR="0" rtl="0" algn="l">
              <a:lnSpc>
                <a:spcPct val="105000"/>
              </a:lnSpc>
              <a:spcBef>
                <a:spcPts val="0"/>
              </a:spcBef>
              <a:spcAft>
                <a:spcPts val="0"/>
              </a:spcAft>
              <a:buClr>
                <a:srgbClr val="32506E"/>
              </a:buClr>
              <a:buSzPts val="1600"/>
              <a:buFont typeface="Arial"/>
              <a:buChar char="•"/>
            </a:pPr>
            <a:r>
              <a:rPr b="0" i="0" lang="en-GB" sz="1600" u="none" cap="none" strike="noStrike">
                <a:solidFill>
                  <a:srgbClr val="32506E"/>
                </a:solidFill>
                <a:latin typeface="Arial"/>
                <a:ea typeface="Arial"/>
                <a:cs typeface="Arial"/>
                <a:sym typeface="Arial"/>
              </a:rPr>
              <a:t>Push to a focus on publications from universities</a:t>
            </a:r>
            <a:endParaRPr/>
          </a:p>
          <a:p>
            <a:pPr indent="-342900" lvl="1" marL="685800" marR="0" rtl="0" algn="l">
              <a:lnSpc>
                <a:spcPct val="105000"/>
              </a:lnSpc>
              <a:spcBef>
                <a:spcPts val="0"/>
              </a:spcBef>
              <a:spcAft>
                <a:spcPts val="0"/>
              </a:spcAft>
              <a:buClr>
                <a:srgbClr val="32506E"/>
              </a:buClr>
              <a:buSzPts val="1600"/>
              <a:buFont typeface="Arial"/>
              <a:buChar char="•"/>
            </a:pPr>
            <a:r>
              <a:rPr b="0" i="0" lang="en-GB" sz="1600" u="none" cap="none" strike="noStrike">
                <a:solidFill>
                  <a:srgbClr val="32506E"/>
                </a:solidFill>
                <a:latin typeface="Arial"/>
                <a:ea typeface="Arial"/>
                <a:cs typeface="Arial"/>
                <a:sym typeface="Arial"/>
              </a:rPr>
              <a:t>Abandonment of particular type of work (book reviews, encyclopaedia articles for historians)</a:t>
            </a:r>
            <a:endParaRPr/>
          </a:p>
          <a:p>
            <a:pPr indent="-342900" lvl="1" marL="685800" marR="0" rtl="0" algn="l">
              <a:lnSpc>
                <a:spcPct val="105000"/>
              </a:lnSpc>
              <a:spcBef>
                <a:spcPts val="0"/>
              </a:spcBef>
              <a:spcAft>
                <a:spcPts val="0"/>
              </a:spcAft>
              <a:buClr>
                <a:srgbClr val="32506E"/>
              </a:buClr>
              <a:buSzPts val="1600"/>
              <a:buFont typeface="Arial"/>
              <a:buChar char="•"/>
            </a:pPr>
            <a:r>
              <a:rPr b="0" i="0" lang="en-GB" sz="1600" u="none" cap="none" strike="noStrike">
                <a:solidFill>
                  <a:srgbClr val="32506E"/>
                </a:solidFill>
                <a:latin typeface="Arial"/>
                <a:ea typeface="Arial"/>
                <a:cs typeface="Arial"/>
                <a:sym typeface="Arial"/>
              </a:rPr>
              <a:t>Reduction of interdisciplinary work</a:t>
            </a:r>
            <a:endParaRPr/>
          </a:p>
          <a:p>
            <a:pPr indent="-342900" lvl="1" marL="685800" marR="0" rtl="0" algn="l">
              <a:lnSpc>
                <a:spcPct val="105000"/>
              </a:lnSpc>
              <a:spcBef>
                <a:spcPts val="0"/>
              </a:spcBef>
              <a:spcAft>
                <a:spcPts val="0"/>
              </a:spcAft>
              <a:buClr>
                <a:srgbClr val="32506E"/>
              </a:buClr>
              <a:buSzPts val="1600"/>
              <a:buFont typeface="Arial"/>
              <a:buChar char="•"/>
            </a:pPr>
            <a:r>
              <a:rPr b="0" i="0" lang="en-GB" sz="1600" u="none" cap="none" strike="noStrike">
                <a:solidFill>
                  <a:srgbClr val="32506E"/>
                </a:solidFill>
                <a:latin typeface="Arial"/>
                <a:ea typeface="Arial"/>
                <a:cs typeface="Arial"/>
                <a:sym typeface="Arial"/>
              </a:rPr>
              <a:t>Transfer market for research with publications in highly ranked journals</a:t>
            </a:r>
            <a:endParaRPr/>
          </a:p>
          <a:p>
            <a:pPr indent="-342900" lvl="1" marL="685800" marR="0" rtl="0" algn="l">
              <a:lnSpc>
                <a:spcPct val="105000"/>
              </a:lnSpc>
              <a:spcBef>
                <a:spcPts val="0"/>
              </a:spcBef>
              <a:spcAft>
                <a:spcPts val="0"/>
              </a:spcAft>
              <a:buClr>
                <a:srgbClr val="32506E"/>
              </a:buClr>
              <a:buSzPts val="1600"/>
              <a:buFont typeface="Arial"/>
              <a:buChar char="•"/>
            </a:pPr>
            <a:r>
              <a:rPr b="0" i="0" lang="en-GB" sz="1600" u="none" cap="none" strike="noStrike">
                <a:solidFill>
                  <a:srgbClr val="32506E"/>
                </a:solidFill>
                <a:latin typeface="Arial"/>
                <a:ea typeface="Arial"/>
                <a:cs typeface="Arial"/>
                <a:sym typeface="Arial"/>
              </a:rPr>
              <a:t>Citation clubs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1"/>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Accountability and behaviour</a:t>
            </a:r>
            <a:endParaRPr/>
          </a:p>
        </p:txBody>
      </p:sp>
      <p:sp>
        <p:nvSpPr>
          <p:cNvPr id="687" name="Google Shape;687;p51"/>
          <p:cNvSpPr txBox="1"/>
          <p:nvPr/>
        </p:nvSpPr>
        <p:spPr>
          <a:xfrm>
            <a:off x="500743" y="1771650"/>
            <a:ext cx="8142514" cy="4381177"/>
          </a:xfrm>
          <a:prstGeom prst="rect">
            <a:avLst/>
          </a:prstGeom>
          <a:noFill/>
          <a:ln>
            <a:noFill/>
          </a:ln>
        </p:spPr>
        <p:txBody>
          <a:bodyPr anchorCtr="0" anchor="t" bIns="45700" lIns="91425" spcFirstLastPara="1" rIns="91425" wrap="square" tIns="45700">
            <a:normAutofit/>
          </a:bodyPr>
          <a:lstStyle/>
          <a:p>
            <a:pPr indent="0" lvl="0" marL="0" marR="0" rtl="0" algn="l">
              <a:lnSpc>
                <a:spcPct val="95000"/>
              </a:lnSpc>
              <a:spcBef>
                <a:spcPts val="0"/>
              </a:spcBef>
              <a:spcAft>
                <a:spcPts val="0"/>
              </a:spcAft>
              <a:buClr>
                <a:srgbClr val="32506E"/>
              </a:buClr>
              <a:buSzPts val="1800"/>
              <a:buFont typeface="Arial"/>
              <a:buNone/>
            </a:pPr>
            <a:r>
              <a:rPr lang="en-GB" sz="1800">
                <a:solidFill>
                  <a:srgbClr val="32506E"/>
                </a:solidFill>
                <a:latin typeface="Arial"/>
                <a:ea typeface="Arial"/>
                <a:cs typeface="Arial"/>
                <a:sym typeface="Arial"/>
              </a:rPr>
              <a:t>Accountability metrics and behaviour:</a:t>
            </a:r>
            <a:endParaRPr/>
          </a:p>
          <a:p>
            <a:pPr indent="-285750" lvl="0" marL="285750" marR="0" rtl="0" algn="l">
              <a:lnSpc>
                <a:spcPct val="95000"/>
              </a:lnSpc>
              <a:spcBef>
                <a:spcPts val="0"/>
              </a:spcBef>
              <a:spcAft>
                <a:spcPts val="0"/>
              </a:spcAft>
              <a:buClr>
                <a:srgbClr val="32506E"/>
              </a:buClr>
              <a:buSzPts val="1800"/>
              <a:buFont typeface="Arial"/>
              <a:buChar char="•"/>
            </a:pPr>
            <a:r>
              <a:rPr lang="en-GB" sz="1800">
                <a:solidFill>
                  <a:srgbClr val="32506E"/>
                </a:solidFill>
                <a:latin typeface="Arial"/>
                <a:ea typeface="Arial"/>
                <a:cs typeface="Arial"/>
                <a:sym typeface="Arial"/>
              </a:rPr>
              <a:t>Once a metric is used to assess the performance it may affect the behaviour of the one assessed (individuals and organisations). </a:t>
            </a:r>
            <a:endParaRPr/>
          </a:p>
          <a:p>
            <a:pPr indent="0" lvl="0" marL="0" marR="0" rtl="0" algn="l">
              <a:lnSpc>
                <a:spcPct val="95000"/>
              </a:lnSpc>
              <a:spcBef>
                <a:spcPts val="0"/>
              </a:spcBef>
              <a:spcAft>
                <a:spcPts val="0"/>
              </a:spcAft>
              <a:buClr>
                <a:srgbClr val="32506E"/>
              </a:buClr>
              <a:buSzPts val="1800"/>
              <a:buFont typeface="Arial"/>
              <a:buNone/>
            </a:pPr>
            <a:r>
              <a:rPr lang="en-GB" sz="1800">
                <a:solidFill>
                  <a:srgbClr val="32506E"/>
                </a:solidFill>
                <a:latin typeface="Arial"/>
                <a:ea typeface="Arial"/>
                <a:cs typeface="Arial"/>
                <a:sym typeface="Arial"/>
              </a:rPr>
              <a:t>Changes can occur in terms of </a:t>
            </a:r>
            <a:r>
              <a:rPr lang="en-GB" sz="1400">
                <a:solidFill>
                  <a:srgbClr val="32506E"/>
                </a:solidFill>
                <a:latin typeface="Arial"/>
                <a:ea typeface="Arial"/>
                <a:cs typeface="Arial"/>
                <a:sym typeface="Arial"/>
              </a:rPr>
              <a:t>(Wouters, 2014, the metrics tide):</a:t>
            </a:r>
            <a:endParaRPr/>
          </a:p>
          <a:p>
            <a:pPr indent="0" lvl="0" marL="0" marR="0" rtl="0" algn="l">
              <a:lnSpc>
                <a:spcPct val="95000"/>
              </a:lnSpc>
              <a:spcBef>
                <a:spcPts val="0"/>
              </a:spcBef>
              <a:spcAft>
                <a:spcPts val="0"/>
              </a:spcAft>
              <a:buClr>
                <a:schemeClr val="accent4"/>
              </a:buClr>
              <a:buSzPts val="1800"/>
              <a:buFont typeface="Arial"/>
              <a:buNone/>
            </a:pPr>
            <a:r>
              <a:t/>
            </a:r>
            <a:endParaRPr sz="1800">
              <a:solidFill>
                <a:srgbClr val="32506E"/>
              </a:solidFill>
              <a:latin typeface="Arial"/>
              <a:ea typeface="Arial"/>
              <a:cs typeface="Arial"/>
              <a:sym typeface="Arial"/>
            </a:endParaRPr>
          </a:p>
          <a:p>
            <a:pPr indent="-342900" lvl="0" marL="342900" marR="0" rtl="0" algn="l">
              <a:lnSpc>
                <a:spcPct val="95000"/>
              </a:lnSpc>
              <a:spcBef>
                <a:spcPts val="0"/>
              </a:spcBef>
              <a:spcAft>
                <a:spcPts val="0"/>
              </a:spcAft>
              <a:buClr>
                <a:srgbClr val="32506E"/>
              </a:buClr>
              <a:buSzPts val="1800"/>
              <a:buFont typeface="Georgia"/>
              <a:buAutoNum type="arabicPeriod" startAt="3"/>
            </a:pPr>
            <a:r>
              <a:rPr lang="en-GB" sz="1800">
                <a:solidFill>
                  <a:srgbClr val="32506E"/>
                </a:solidFill>
                <a:latin typeface="Arial"/>
                <a:ea typeface="Arial"/>
                <a:cs typeface="Arial"/>
                <a:sym typeface="Arial"/>
              </a:rPr>
              <a:t>Journals can also pervert their performance:</a:t>
            </a:r>
            <a:endParaRPr/>
          </a:p>
          <a:p>
            <a:pPr indent="-342900" lvl="1" marL="685800" marR="0" rtl="0" algn="l">
              <a:lnSpc>
                <a:spcPct val="105000"/>
              </a:lnSpc>
              <a:spcBef>
                <a:spcPts val="0"/>
              </a:spcBef>
              <a:spcAft>
                <a:spcPts val="0"/>
              </a:spcAft>
              <a:buClr>
                <a:srgbClr val="32506E"/>
              </a:buClr>
              <a:buSzPts val="1600"/>
              <a:buFont typeface="Arial"/>
              <a:buChar char="•"/>
            </a:pPr>
            <a:r>
              <a:rPr b="0" i="0" lang="en-GB" sz="1600" u="none" cap="none" strike="noStrike">
                <a:solidFill>
                  <a:srgbClr val="32506E"/>
                </a:solidFill>
                <a:latin typeface="Arial"/>
                <a:ea typeface="Arial"/>
                <a:cs typeface="Arial"/>
                <a:sym typeface="Arial"/>
              </a:rPr>
              <a:t>Coercive self-citation for journals to increase their impact factor </a:t>
            </a:r>
            <a:r>
              <a:rPr b="0" i="0" lang="en-GB" sz="1200" u="none" cap="none" strike="noStrike">
                <a:solidFill>
                  <a:srgbClr val="32506E"/>
                </a:solidFill>
                <a:latin typeface="Arial"/>
                <a:ea typeface="Arial"/>
                <a:cs typeface="Arial"/>
                <a:sym typeface="Arial"/>
              </a:rPr>
              <a:t>(Faber Frandsen, 2007)</a:t>
            </a:r>
            <a:endParaRPr b="0" i="0" sz="2400" u="none" cap="none" strike="noStrike">
              <a:solidFill>
                <a:srgbClr val="32506E"/>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2"/>
          <p:cNvSpPr txBox="1"/>
          <p:nvPr>
            <p:ph idx="1" type="body"/>
          </p:nvPr>
        </p:nvSpPr>
        <p:spPr>
          <a:xfrm>
            <a:off x="477321" y="1799635"/>
            <a:ext cx="8423275" cy="4164013"/>
          </a:xfrm>
          <a:prstGeom prst="rect">
            <a:avLst/>
          </a:prstGeom>
          <a:noFill/>
          <a:ln>
            <a:noFill/>
          </a:ln>
        </p:spPr>
        <p:txBody>
          <a:bodyPr anchorCtr="0" anchor="t" bIns="0" lIns="0" spcFirstLastPara="1" rIns="0" wrap="square" tIns="0">
            <a:normAutofit/>
          </a:bodyPr>
          <a:lstStyle/>
          <a:p>
            <a:pPr indent="0" lvl="0" marL="0" rtl="0" algn="l">
              <a:lnSpc>
                <a:spcPct val="95000"/>
              </a:lnSpc>
              <a:spcBef>
                <a:spcPts val="0"/>
              </a:spcBef>
              <a:spcAft>
                <a:spcPts val="0"/>
              </a:spcAft>
              <a:buClr>
                <a:srgbClr val="32506E"/>
              </a:buClr>
              <a:buSzPts val="2000"/>
              <a:buNone/>
            </a:pPr>
            <a:r>
              <a:rPr b="1" lang="en-GB" sz="2000"/>
              <a:t>The call of the bibliometric community for a more responsible use of indicators!</a:t>
            </a:r>
            <a:endParaRPr/>
          </a:p>
        </p:txBody>
      </p:sp>
      <p:sp>
        <p:nvSpPr>
          <p:cNvPr id="693" name="Google Shape;693;p52"/>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Limitations of the use of metrics</a:t>
            </a:r>
            <a:endParaRPr/>
          </a:p>
        </p:txBody>
      </p:sp>
      <p:pic>
        <p:nvPicPr>
          <p:cNvPr id="694" name="Google Shape;694;p52"/>
          <p:cNvPicPr preferRelativeResize="0"/>
          <p:nvPr/>
        </p:nvPicPr>
        <p:blipFill rotWithShape="1">
          <a:blip r:embed="rId3">
            <a:alphaModFix/>
          </a:blip>
          <a:srcRect b="0" l="0" r="0" t="0"/>
          <a:stretch/>
        </p:blipFill>
        <p:spPr>
          <a:xfrm>
            <a:off x="933005" y="2462015"/>
            <a:ext cx="2702031" cy="3127513"/>
          </a:xfrm>
          <a:prstGeom prst="rect">
            <a:avLst/>
          </a:prstGeom>
          <a:noFill/>
          <a:ln>
            <a:noFill/>
          </a:ln>
        </p:spPr>
      </p:pic>
      <p:pic>
        <p:nvPicPr>
          <p:cNvPr id="695" name="Google Shape;695;p52"/>
          <p:cNvPicPr preferRelativeResize="0"/>
          <p:nvPr/>
        </p:nvPicPr>
        <p:blipFill rotWithShape="1">
          <a:blip r:embed="rId4">
            <a:alphaModFix/>
          </a:blip>
          <a:srcRect b="0" l="0" r="0" t="0"/>
          <a:stretch/>
        </p:blipFill>
        <p:spPr>
          <a:xfrm>
            <a:off x="4090719" y="2595568"/>
            <a:ext cx="3924753" cy="252689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53"/>
          <p:cNvSpPr txBox="1"/>
          <p:nvPr>
            <p:ph idx="1" type="body"/>
          </p:nvPr>
        </p:nvSpPr>
        <p:spPr>
          <a:xfrm>
            <a:off x="580406" y="4456504"/>
            <a:ext cx="7983188" cy="1909471"/>
          </a:xfrm>
          <a:prstGeom prst="rect">
            <a:avLst/>
          </a:prstGeom>
          <a:noFill/>
          <a:ln>
            <a:noFill/>
          </a:ln>
        </p:spPr>
        <p:txBody>
          <a:bodyPr anchorCtr="0" anchor="t" bIns="0" lIns="0" spcFirstLastPara="1" rIns="0" wrap="square" tIns="0">
            <a:normAutofit/>
          </a:bodyPr>
          <a:lstStyle/>
          <a:p>
            <a:pPr indent="0" lvl="0" marL="1279525" rtl="0" algn="l">
              <a:lnSpc>
                <a:spcPct val="95000"/>
              </a:lnSpc>
              <a:spcBef>
                <a:spcPts val="0"/>
              </a:spcBef>
              <a:spcAft>
                <a:spcPts val="0"/>
              </a:spcAft>
              <a:buClr>
                <a:srgbClr val="32506E"/>
              </a:buClr>
              <a:buSzPts val="1400"/>
              <a:buNone/>
            </a:pPr>
            <a:r>
              <a:t/>
            </a:r>
            <a:endParaRPr sz="1400"/>
          </a:p>
          <a:p>
            <a:pPr indent="0" lvl="0" marL="9525" rtl="0" algn="l">
              <a:lnSpc>
                <a:spcPct val="95000"/>
              </a:lnSpc>
              <a:spcBef>
                <a:spcPts val="0"/>
              </a:spcBef>
              <a:spcAft>
                <a:spcPts val="0"/>
              </a:spcAft>
              <a:buClr>
                <a:srgbClr val="32506E"/>
              </a:buClr>
              <a:buSzPts val="1400"/>
              <a:buNone/>
            </a:pPr>
            <a:r>
              <a:rPr lang="en-GB" sz="1400"/>
              <a:t>Quantitative metrics should not be used independently of qualitative or expert assessments. Research need to be judged on its own merit and not from the journal it is published in. </a:t>
            </a:r>
            <a:endParaRPr/>
          </a:p>
          <a:p>
            <a:pPr indent="0" lvl="0" marL="9525" rtl="0" algn="l">
              <a:lnSpc>
                <a:spcPct val="95000"/>
              </a:lnSpc>
              <a:spcBef>
                <a:spcPts val="0"/>
              </a:spcBef>
              <a:spcAft>
                <a:spcPts val="0"/>
              </a:spcAft>
              <a:buClr>
                <a:srgbClr val="32506E"/>
              </a:buClr>
              <a:buSzPts val="1400"/>
              <a:buNone/>
            </a:pPr>
            <a:r>
              <a:rPr lang="en-GB" sz="1400"/>
              <a:t>Measure performance against missions. </a:t>
            </a:r>
            <a:endParaRPr/>
          </a:p>
          <a:p>
            <a:pPr indent="0" lvl="0" marL="9525" rtl="0" algn="l">
              <a:lnSpc>
                <a:spcPct val="95000"/>
              </a:lnSpc>
              <a:spcBef>
                <a:spcPts val="0"/>
              </a:spcBef>
              <a:spcAft>
                <a:spcPts val="0"/>
              </a:spcAft>
              <a:buClr>
                <a:srgbClr val="32506E"/>
              </a:buClr>
              <a:buSzPts val="1400"/>
              <a:buNone/>
            </a:pPr>
            <a:r>
              <a:rPr lang="en-GB" sz="1400"/>
              <a:t>Recognise locally relevant research </a:t>
            </a:r>
            <a:endParaRPr/>
          </a:p>
          <a:p>
            <a:pPr indent="0" lvl="0" marL="9525" rtl="0" algn="l">
              <a:lnSpc>
                <a:spcPct val="95000"/>
              </a:lnSpc>
              <a:spcBef>
                <a:spcPts val="0"/>
              </a:spcBef>
              <a:spcAft>
                <a:spcPts val="0"/>
              </a:spcAft>
              <a:buClr>
                <a:srgbClr val="32506E"/>
              </a:buClr>
              <a:buSzPts val="1400"/>
              <a:buNone/>
            </a:pPr>
            <a:r>
              <a:rPr lang="en-GB" sz="1400"/>
              <a:t>Be transparent on methodology used for any assessment …</a:t>
            </a:r>
            <a:endParaRPr/>
          </a:p>
          <a:p>
            <a:pPr indent="-241300" lvl="0" marL="342900" rtl="0" algn="l">
              <a:lnSpc>
                <a:spcPct val="95000"/>
              </a:lnSpc>
              <a:spcBef>
                <a:spcPts val="0"/>
              </a:spcBef>
              <a:spcAft>
                <a:spcPts val="0"/>
              </a:spcAft>
              <a:buClr>
                <a:srgbClr val="32506E"/>
              </a:buClr>
              <a:buSzPts val="1600"/>
              <a:buFont typeface="Noto Sans Symbols"/>
              <a:buNone/>
            </a:pPr>
            <a:r>
              <a:t/>
            </a:r>
            <a:endParaRPr b="1"/>
          </a:p>
        </p:txBody>
      </p:sp>
      <p:sp>
        <p:nvSpPr>
          <p:cNvPr id="701" name="Google Shape;701;p53"/>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Limitations of the use of metrics</a:t>
            </a:r>
            <a:endParaRPr/>
          </a:p>
        </p:txBody>
      </p:sp>
      <p:pic>
        <p:nvPicPr>
          <p:cNvPr id="702" name="Google Shape;702;p53"/>
          <p:cNvPicPr preferRelativeResize="0"/>
          <p:nvPr/>
        </p:nvPicPr>
        <p:blipFill rotWithShape="1">
          <a:blip r:embed="rId3">
            <a:alphaModFix/>
          </a:blip>
          <a:srcRect b="0" l="0" r="0" t="0"/>
          <a:stretch/>
        </p:blipFill>
        <p:spPr>
          <a:xfrm>
            <a:off x="4572000" y="2374902"/>
            <a:ext cx="4618091" cy="1909471"/>
          </a:xfrm>
          <a:prstGeom prst="rect">
            <a:avLst/>
          </a:prstGeom>
          <a:noFill/>
          <a:ln>
            <a:noFill/>
          </a:ln>
        </p:spPr>
      </p:pic>
      <p:sp>
        <p:nvSpPr>
          <p:cNvPr id="703" name="Google Shape;703;p53"/>
          <p:cNvSpPr/>
          <p:nvPr/>
        </p:nvSpPr>
        <p:spPr>
          <a:xfrm>
            <a:off x="290946" y="2068182"/>
            <a:ext cx="4212000" cy="2462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000">
              <a:solidFill>
                <a:srgbClr val="32506E"/>
              </a:solidFill>
              <a:latin typeface="Arial"/>
              <a:ea typeface="Arial"/>
              <a:cs typeface="Arial"/>
              <a:sym typeface="Arial"/>
            </a:endParaRPr>
          </a:p>
          <a:p>
            <a:pPr indent="0" lvl="0" marL="0" marR="0" rtl="0" algn="l">
              <a:spcBef>
                <a:spcPts val="0"/>
              </a:spcBef>
              <a:spcAft>
                <a:spcPts val="0"/>
              </a:spcAft>
              <a:buNone/>
            </a:pPr>
            <a:r>
              <a:rPr b="1" lang="en-GB" sz="1600">
                <a:solidFill>
                  <a:srgbClr val="32506E"/>
                </a:solidFill>
                <a:latin typeface="Arial"/>
                <a:ea typeface="Arial"/>
                <a:cs typeface="Arial"/>
                <a:sym typeface="Arial"/>
              </a:rPr>
              <a:t>Assessment of researcher’s performance: </a:t>
            </a:r>
            <a:endParaRPr/>
          </a:p>
          <a:p>
            <a:pPr indent="-285750" lvl="0" marL="285750" marR="0" rtl="0" algn="l">
              <a:spcBef>
                <a:spcPts val="0"/>
              </a:spcBef>
              <a:spcAft>
                <a:spcPts val="0"/>
              </a:spcAft>
              <a:buClr>
                <a:srgbClr val="32506E"/>
              </a:buClr>
              <a:buSzPts val="1600"/>
              <a:buFont typeface="Arial"/>
              <a:buChar char="•"/>
            </a:pPr>
            <a:r>
              <a:rPr lang="en-GB" sz="1600">
                <a:solidFill>
                  <a:srgbClr val="32506E"/>
                </a:solidFill>
                <a:latin typeface="Arial"/>
                <a:ea typeface="Arial"/>
                <a:cs typeface="Arial"/>
                <a:sym typeface="Arial"/>
              </a:rPr>
              <a:t>PhD students and early career researcher are pushed to publish in high impact journals (JIF)</a:t>
            </a:r>
            <a:endParaRPr/>
          </a:p>
          <a:p>
            <a:pPr indent="-285750" lvl="0" marL="285750" marR="0" rtl="0" algn="l">
              <a:spcBef>
                <a:spcPts val="0"/>
              </a:spcBef>
              <a:spcAft>
                <a:spcPts val="0"/>
              </a:spcAft>
              <a:buClr>
                <a:srgbClr val="32506E"/>
              </a:buClr>
              <a:buSzPts val="1600"/>
              <a:buFont typeface="Arial"/>
              <a:buChar char="•"/>
            </a:pPr>
            <a:r>
              <a:rPr lang="en-GB" sz="1600">
                <a:solidFill>
                  <a:srgbClr val="32506E"/>
                </a:solidFill>
                <a:latin typeface="Arial"/>
                <a:ea typeface="Arial"/>
                <a:cs typeface="Arial"/>
                <a:sym typeface="Arial"/>
              </a:rPr>
              <a:t>They are pushed to acquire external funding before they are ready</a:t>
            </a:r>
            <a:endParaRPr/>
          </a:p>
          <a:p>
            <a:pPr indent="-285750" lvl="0" marL="285750" marR="0" rtl="0" algn="l">
              <a:spcBef>
                <a:spcPts val="0"/>
              </a:spcBef>
              <a:spcAft>
                <a:spcPts val="0"/>
              </a:spcAft>
              <a:buClr>
                <a:srgbClr val="32506E"/>
              </a:buClr>
              <a:buSzPts val="1600"/>
              <a:buFont typeface="Arial"/>
              <a:buChar char="•"/>
            </a:pPr>
            <a:r>
              <a:rPr lang="en-GB" sz="1600">
                <a:solidFill>
                  <a:srgbClr val="32506E"/>
                </a:solidFill>
                <a:latin typeface="Arial"/>
                <a:ea typeface="Arial"/>
                <a:cs typeface="Arial"/>
                <a:sym typeface="Arial"/>
              </a:rPr>
              <a:t>Problem of use of these indicators for funding attribution, promotion, hiring….</a:t>
            </a:r>
            <a:endParaRPr/>
          </a:p>
        </p:txBody>
      </p:sp>
      <p:sp>
        <p:nvSpPr>
          <p:cNvPr id="704" name="Google Shape;704;p53"/>
          <p:cNvSpPr/>
          <p:nvPr/>
        </p:nvSpPr>
        <p:spPr>
          <a:xfrm>
            <a:off x="290946" y="1694273"/>
            <a:ext cx="68118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rgbClr val="32506E"/>
                </a:solidFill>
                <a:latin typeface="Arial"/>
                <a:ea typeface="Arial"/>
                <a:cs typeface="Arial"/>
                <a:sym typeface="Arial"/>
              </a:rPr>
              <a:t>A call for an appropriate use of indicators: </a:t>
            </a:r>
            <a:endParaRPr/>
          </a:p>
        </p:txBody>
      </p:sp>
      <p:sp>
        <p:nvSpPr>
          <p:cNvPr id="705" name="Google Shape;705;p53"/>
          <p:cNvSpPr txBox="1"/>
          <p:nvPr/>
        </p:nvSpPr>
        <p:spPr>
          <a:xfrm>
            <a:off x="4641056" y="4284373"/>
            <a:ext cx="3191380" cy="16755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dk2"/>
                </a:solidFill>
                <a:latin typeface="Arial"/>
                <a:ea typeface="Arial"/>
                <a:cs typeface="Arial"/>
                <a:sym typeface="Arial"/>
              </a:rPr>
              <a:t>Nature. News. 25 March 2021</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g17697f19394_0_145"/>
          <p:cNvSpPr txBox="1"/>
          <p:nvPr>
            <p:ph type="ctrTitle"/>
          </p:nvPr>
        </p:nvSpPr>
        <p:spPr>
          <a:xfrm>
            <a:off x="1143000" y="1122362"/>
            <a:ext cx="6858000" cy="42618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Let’s Practice!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g17697f19394_0_288"/>
          <p:cNvSpPr txBox="1"/>
          <p:nvPr>
            <p:ph type="ctrTitle"/>
          </p:nvPr>
        </p:nvSpPr>
        <p:spPr>
          <a:xfrm>
            <a:off x="360000" y="418134"/>
            <a:ext cx="8424000" cy="709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Agenda and Learning Objectives</a:t>
            </a:r>
            <a:endParaRPr/>
          </a:p>
        </p:txBody>
      </p:sp>
      <p:sp>
        <p:nvSpPr>
          <p:cNvPr id="716" name="Google Shape;716;g17697f19394_0_288"/>
          <p:cNvSpPr txBox="1"/>
          <p:nvPr>
            <p:ph idx="1" type="subTitle"/>
          </p:nvPr>
        </p:nvSpPr>
        <p:spPr>
          <a:xfrm>
            <a:off x="273950" y="2448000"/>
            <a:ext cx="3753300" cy="2340000"/>
          </a:xfrm>
          <a:prstGeom prst="rect">
            <a:avLst/>
          </a:prstGeom>
          <a:noFill/>
          <a:ln>
            <a:noFill/>
          </a:ln>
        </p:spPr>
        <p:txBody>
          <a:bodyPr anchorCtr="0" anchor="ctr" bIns="0" lIns="0" spcFirstLastPara="1" rIns="0" wrap="square" tIns="0">
            <a:noAutofit/>
          </a:bodyPr>
          <a:lstStyle/>
          <a:p>
            <a:pPr indent="0" lvl="0" marL="0" rtl="0" algn="ctr">
              <a:lnSpc>
                <a:spcPct val="95000"/>
              </a:lnSpc>
              <a:spcBef>
                <a:spcPts val="0"/>
              </a:spcBef>
              <a:spcAft>
                <a:spcPts val="0"/>
              </a:spcAft>
              <a:buClr>
                <a:srgbClr val="32506E"/>
              </a:buClr>
              <a:buSzPts val="2400"/>
              <a:buNone/>
            </a:pPr>
            <a:r>
              <a:t/>
            </a:r>
            <a:endParaRPr/>
          </a:p>
          <a:p>
            <a:pPr indent="0" lvl="0" marL="0" rtl="0" algn="l">
              <a:lnSpc>
                <a:spcPct val="95000"/>
              </a:lnSpc>
              <a:spcBef>
                <a:spcPts val="0"/>
              </a:spcBef>
              <a:spcAft>
                <a:spcPts val="0"/>
              </a:spcAft>
              <a:buClr>
                <a:srgbClr val="32506E"/>
              </a:buClr>
              <a:buSzPts val="2400"/>
              <a:buNone/>
            </a:pPr>
            <a:r>
              <a:rPr lang="en-GB"/>
              <a:t>Let’s focus on the main sources:</a:t>
            </a:r>
            <a:endParaRPr/>
          </a:p>
          <a:p>
            <a:pPr indent="0" lvl="0" marL="0" rtl="0" algn="ctr">
              <a:lnSpc>
                <a:spcPct val="95000"/>
              </a:lnSpc>
              <a:spcBef>
                <a:spcPts val="0"/>
              </a:spcBef>
              <a:spcAft>
                <a:spcPts val="0"/>
              </a:spcAft>
              <a:buClr>
                <a:srgbClr val="32506E"/>
              </a:buClr>
              <a:buSzPts val="2400"/>
              <a:buNone/>
            </a:pPr>
            <a:r>
              <a:t/>
            </a:r>
            <a:endParaRPr/>
          </a:p>
          <a:p>
            <a:pPr indent="-457200" lvl="0" marL="457200" rtl="0" algn="ctr">
              <a:lnSpc>
                <a:spcPct val="95000"/>
              </a:lnSpc>
              <a:spcBef>
                <a:spcPts val="0"/>
              </a:spcBef>
              <a:spcAft>
                <a:spcPts val="0"/>
              </a:spcAft>
              <a:buClr>
                <a:srgbClr val="32506E"/>
              </a:buClr>
              <a:buSzPts val="2400"/>
              <a:buAutoNum type="arabicParenR"/>
            </a:pPr>
            <a:r>
              <a:rPr b="1" lang="en-GB"/>
              <a:t>Science</a:t>
            </a:r>
            <a:endParaRPr/>
          </a:p>
          <a:p>
            <a:pPr indent="-393700" lvl="0" marL="457200" rtl="0" algn="ctr">
              <a:lnSpc>
                <a:spcPct val="95000"/>
              </a:lnSpc>
              <a:spcBef>
                <a:spcPts val="0"/>
              </a:spcBef>
              <a:spcAft>
                <a:spcPts val="0"/>
              </a:spcAft>
              <a:buClr>
                <a:srgbClr val="32506E"/>
              </a:buClr>
              <a:buSzPts val="1000"/>
              <a:buNone/>
            </a:pPr>
            <a:r>
              <a:t/>
            </a:r>
            <a:endParaRPr sz="1000"/>
          </a:p>
          <a:p>
            <a:pPr indent="0" lvl="0" marL="0" rtl="0" algn="ctr">
              <a:lnSpc>
                <a:spcPct val="95000"/>
              </a:lnSpc>
              <a:spcBef>
                <a:spcPts val="0"/>
              </a:spcBef>
              <a:spcAft>
                <a:spcPts val="0"/>
              </a:spcAft>
              <a:buClr>
                <a:srgbClr val="32506E"/>
              </a:buClr>
              <a:buSzPts val="2100"/>
              <a:buNone/>
            </a:pPr>
            <a:r>
              <a:rPr lang="en-GB" sz="2100"/>
              <a:t>The use of scientific publications to study Science. </a:t>
            </a:r>
            <a:endParaRPr/>
          </a:p>
          <a:p>
            <a:pPr indent="0" lvl="0" marL="0" rtl="0" algn="ctr">
              <a:lnSpc>
                <a:spcPct val="95000"/>
              </a:lnSpc>
              <a:spcBef>
                <a:spcPts val="0"/>
              </a:spcBef>
              <a:spcAft>
                <a:spcPts val="0"/>
              </a:spcAft>
              <a:buClr>
                <a:srgbClr val="32506E"/>
              </a:buClr>
              <a:buSzPts val="2000"/>
              <a:buNone/>
            </a:pPr>
            <a:r>
              <a:t/>
            </a:r>
            <a:endParaRPr sz="2000"/>
          </a:p>
          <a:p>
            <a:pPr indent="-457200" lvl="0" marL="457200" rtl="0" algn="ctr">
              <a:lnSpc>
                <a:spcPct val="95000"/>
              </a:lnSpc>
              <a:spcBef>
                <a:spcPts val="0"/>
              </a:spcBef>
              <a:spcAft>
                <a:spcPts val="0"/>
              </a:spcAft>
              <a:buClr>
                <a:srgbClr val="32506E"/>
              </a:buClr>
              <a:buSzPts val="2400"/>
              <a:buFont typeface="Georgia"/>
              <a:buAutoNum type="arabicParenR" startAt="2"/>
            </a:pPr>
            <a:r>
              <a:rPr b="1" lang="en-GB"/>
              <a:t>Technology and Innovation</a:t>
            </a:r>
            <a:endParaRPr/>
          </a:p>
          <a:p>
            <a:pPr indent="-393700" lvl="0" marL="457200" rtl="0" algn="ctr">
              <a:lnSpc>
                <a:spcPct val="95000"/>
              </a:lnSpc>
              <a:spcBef>
                <a:spcPts val="0"/>
              </a:spcBef>
              <a:spcAft>
                <a:spcPts val="0"/>
              </a:spcAft>
              <a:buClr>
                <a:srgbClr val="32506E"/>
              </a:buClr>
              <a:buSzPts val="1000"/>
              <a:buFont typeface="Georgia"/>
              <a:buNone/>
            </a:pPr>
            <a:r>
              <a:t/>
            </a:r>
            <a:endParaRPr sz="1000"/>
          </a:p>
          <a:p>
            <a:pPr indent="0" lvl="0" marL="0" rtl="0" algn="ctr">
              <a:lnSpc>
                <a:spcPct val="95000"/>
              </a:lnSpc>
              <a:spcBef>
                <a:spcPts val="0"/>
              </a:spcBef>
              <a:spcAft>
                <a:spcPts val="0"/>
              </a:spcAft>
              <a:buClr>
                <a:srgbClr val="32506E"/>
              </a:buClr>
              <a:buSzPts val="2100"/>
              <a:buNone/>
            </a:pPr>
            <a:r>
              <a:rPr lang="en-GB" sz="2100"/>
              <a:t>The use of patents to study technology as artefacts.</a:t>
            </a:r>
            <a:endParaRPr/>
          </a:p>
          <a:p>
            <a:pPr indent="0" lvl="0" marL="0" rtl="0" algn="ctr">
              <a:lnSpc>
                <a:spcPct val="95000"/>
              </a:lnSpc>
              <a:spcBef>
                <a:spcPts val="0"/>
              </a:spcBef>
              <a:spcAft>
                <a:spcPts val="0"/>
              </a:spcAft>
              <a:buClr>
                <a:srgbClr val="32506E"/>
              </a:buClr>
              <a:buSzPts val="2100"/>
              <a:buNone/>
            </a:pPr>
            <a:r>
              <a:t/>
            </a:r>
            <a:endParaRPr sz="2100"/>
          </a:p>
        </p:txBody>
      </p:sp>
      <p:sp>
        <p:nvSpPr>
          <p:cNvPr id="717" name="Google Shape;717;g17697f19394_0_288"/>
          <p:cNvSpPr txBox="1"/>
          <p:nvPr>
            <p:ph idx="1" type="subTitle"/>
          </p:nvPr>
        </p:nvSpPr>
        <p:spPr>
          <a:xfrm>
            <a:off x="4900950" y="2448000"/>
            <a:ext cx="3753300" cy="2340000"/>
          </a:xfrm>
          <a:prstGeom prst="rect">
            <a:avLst/>
          </a:prstGeom>
          <a:noFill/>
          <a:ln>
            <a:noFill/>
          </a:ln>
        </p:spPr>
        <p:txBody>
          <a:bodyPr anchorCtr="0" anchor="ctr" bIns="0" lIns="0" spcFirstLastPara="1" rIns="0" wrap="square" tIns="0">
            <a:noAutofit/>
          </a:bodyPr>
          <a:lstStyle/>
          <a:p>
            <a:pPr indent="0" lvl="0" marL="0" rtl="0" algn="ctr">
              <a:lnSpc>
                <a:spcPct val="95000"/>
              </a:lnSpc>
              <a:spcBef>
                <a:spcPts val="0"/>
              </a:spcBef>
              <a:spcAft>
                <a:spcPts val="0"/>
              </a:spcAft>
              <a:buClr>
                <a:srgbClr val="32506E"/>
              </a:buClr>
              <a:buSzPts val="2400"/>
              <a:buNone/>
            </a:pPr>
            <a:r>
              <a:t/>
            </a:r>
            <a:endParaRPr sz="1900"/>
          </a:p>
          <a:p>
            <a:pPr indent="0" lvl="0" marL="0" rtl="0" algn="l">
              <a:lnSpc>
                <a:spcPct val="95000"/>
              </a:lnSpc>
              <a:spcBef>
                <a:spcPts val="0"/>
              </a:spcBef>
              <a:spcAft>
                <a:spcPts val="0"/>
              </a:spcAft>
              <a:buClr>
                <a:srgbClr val="32506E"/>
              </a:buClr>
              <a:buSzPts val="2400"/>
              <a:buNone/>
            </a:pPr>
            <a:r>
              <a:rPr lang="en-GB" sz="1900"/>
              <a:t>By the end of today you will be able to understand and apply:</a:t>
            </a:r>
            <a:endParaRPr sz="1900"/>
          </a:p>
          <a:p>
            <a:pPr indent="0" lvl="0" marL="0" rtl="0" algn="ctr">
              <a:lnSpc>
                <a:spcPct val="95000"/>
              </a:lnSpc>
              <a:spcBef>
                <a:spcPts val="0"/>
              </a:spcBef>
              <a:spcAft>
                <a:spcPts val="0"/>
              </a:spcAft>
              <a:buClr>
                <a:srgbClr val="32506E"/>
              </a:buClr>
              <a:buSzPts val="2400"/>
              <a:buNone/>
            </a:pPr>
            <a:r>
              <a:t/>
            </a:r>
            <a:endParaRPr sz="1900"/>
          </a:p>
          <a:p>
            <a:pPr indent="-425450" lvl="0" marL="457200" rtl="0" algn="ctr">
              <a:lnSpc>
                <a:spcPct val="95000"/>
              </a:lnSpc>
              <a:spcBef>
                <a:spcPts val="0"/>
              </a:spcBef>
              <a:spcAft>
                <a:spcPts val="0"/>
              </a:spcAft>
              <a:buClr>
                <a:srgbClr val="32506E"/>
              </a:buClr>
              <a:buSzPts val="1900"/>
              <a:buAutoNum type="arabicParenR"/>
            </a:pPr>
            <a:r>
              <a:rPr b="1" lang="en-GB" sz="1900"/>
              <a:t>Science</a:t>
            </a:r>
            <a:endParaRPr sz="1900"/>
          </a:p>
          <a:p>
            <a:pPr indent="-393700" lvl="0" marL="457200" rtl="0" algn="ctr">
              <a:lnSpc>
                <a:spcPct val="95000"/>
              </a:lnSpc>
              <a:spcBef>
                <a:spcPts val="0"/>
              </a:spcBef>
              <a:spcAft>
                <a:spcPts val="0"/>
              </a:spcAft>
              <a:buClr>
                <a:srgbClr val="32506E"/>
              </a:buClr>
              <a:buSzPts val="1000"/>
              <a:buNone/>
            </a:pPr>
            <a:r>
              <a:t/>
            </a:r>
            <a:endParaRPr sz="500"/>
          </a:p>
          <a:p>
            <a:pPr indent="0" lvl="0" marL="0" rtl="0" algn="ctr">
              <a:lnSpc>
                <a:spcPct val="95000"/>
              </a:lnSpc>
              <a:spcBef>
                <a:spcPts val="0"/>
              </a:spcBef>
              <a:spcAft>
                <a:spcPts val="0"/>
              </a:spcAft>
              <a:buClr>
                <a:srgbClr val="32506E"/>
              </a:buClr>
              <a:buSzPts val="2100"/>
              <a:buNone/>
            </a:pPr>
            <a:r>
              <a:rPr lang="en-GB" sz="1600"/>
              <a:t>How scientific publications can be used to study Science. </a:t>
            </a:r>
            <a:endParaRPr sz="1900"/>
          </a:p>
          <a:p>
            <a:pPr indent="0" lvl="0" marL="0" rtl="0" algn="ctr">
              <a:lnSpc>
                <a:spcPct val="95000"/>
              </a:lnSpc>
              <a:spcBef>
                <a:spcPts val="0"/>
              </a:spcBef>
              <a:spcAft>
                <a:spcPts val="0"/>
              </a:spcAft>
              <a:buClr>
                <a:srgbClr val="32506E"/>
              </a:buClr>
              <a:buSzPts val="2000"/>
              <a:buNone/>
            </a:pPr>
            <a:r>
              <a:t/>
            </a:r>
            <a:endParaRPr sz="1500"/>
          </a:p>
          <a:p>
            <a:pPr indent="-425450" lvl="0" marL="457200" rtl="0" algn="ctr">
              <a:lnSpc>
                <a:spcPct val="95000"/>
              </a:lnSpc>
              <a:spcBef>
                <a:spcPts val="0"/>
              </a:spcBef>
              <a:spcAft>
                <a:spcPts val="0"/>
              </a:spcAft>
              <a:buClr>
                <a:srgbClr val="32506E"/>
              </a:buClr>
              <a:buSzPts val="1900"/>
              <a:buFont typeface="Georgia"/>
              <a:buAutoNum type="arabicParenR" startAt="2"/>
            </a:pPr>
            <a:r>
              <a:rPr b="1" lang="en-GB" sz="1900"/>
              <a:t>Technology and Innovation</a:t>
            </a:r>
            <a:endParaRPr sz="1900"/>
          </a:p>
          <a:p>
            <a:pPr indent="-393700" lvl="0" marL="457200" rtl="0" algn="ctr">
              <a:lnSpc>
                <a:spcPct val="95000"/>
              </a:lnSpc>
              <a:spcBef>
                <a:spcPts val="0"/>
              </a:spcBef>
              <a:spcAft>
                <a:spcPts val="0"/>
              </a:spcAft>
              <a:buClr>
                <a:srgbClr val="32506E"/>
              </a:buClr>
              <a:buSzPts val="1000"/>
              <a:buFont typeface="Georgia"/>
              <a:buNone/>
            </a:pPr>
            <a:r>
              <a:t/>
            </a:r>
            <a:endParaRPr sz="500"/>
          </a:p>
          <a:p>
            <a:pPr indent="0" lvl="0" marL="0" rtl="0" algn="ctr">
              <a:lnSpc>
                <a:spcPct val="95000"/>
              </a:lnSpc>
              <a:spcBef>
                <a:spcPts val="0"/>
              </a:spcBef>
              <a:spcAft>
                <a:spcPts val="0"/>
              </a:spcAft>
              <a:buClr>
                <a:srgbClr val="32506E"/>
              </a:buClr>
              <a:buSzPts val="2100"/>
              <a:buNone/>
            </a:pPr>
            <a:r>
              <a:rPr lang="en-GB" sz="1600"/>
              <a:t>How patents can be used to study technology as artefacts.</a:t>
            </a:r>
            <a:endParaRPr sz="1600"/>
          </a:p>
          <a:p>
            <a:pPr indent="0" lvl="0" marL="0" rtl="0" algn="ctr">
              <a:lnSpc>
                <a:spcPct val="95000"/>
              </a:lnSpc>
              <a:spcBef>
                <a:spcPts val="0"/>
              </a:spcBef>
              <a:spcAft>
                <a:spcPts val="0"/>
              </a:spcAft>
              <a:buClr>
                <a:srgbClr val="32506E"/>
              </a:buClr>
              <a:buSzPts val="2100"/>
              <a:buNone/>
            </a:pPr>
            <a:r>
              <a:t/>
            </a:r>
            <a:endParaRPr sz="1600"/>
          </a:p>
          <a:p>
            <a:pPr indent="0" lvl="0" marL="0" rtl="0" algn="ctr">
              <a:lnSpc>
                <a:spcPct val="95000"/>
              </a:lnSpc>
              <a:spcBef>
                <a:spcPts val="0"/>
              </a:spcBef>
              <a:spcAft>
                <a:spcPts val="0"/>
              </a:spcAft>
              <a:buClr>
                <a:srgbClr val="32506E"/>
              </a:buClr>
              <a:buSzPts val="2100"/>
              <a:buNone/>
            </a:pPr>
            <a:r>
              <a:rPr lang="en-GB" sz="1600"/>
              <a:t>As well as the pros and cons of such approaches</a:t>
            </a:r>
            <a:endParaRPr sz="1600"/>
          </a:p>
          <a:p>
            <a:pPr indent="0" lvl="0" marL="0" rtl="0" algn="ctr">
              <a:lnSpc>
                <a:spcPct val="95000"/>
              </a:lnSpc>
              <a:spcBef>
                <a:spcPts val="0"/>
              </a:spcBef>
              <a:spcAft>
                <a:spcPts val="0"/>
              </a:spcAft>
              <a:buClr>
                <a:srgbClr val="32506E"/>
              </a:buClr>
              <a:buSzPts val="2100"/>
              <a:buNone/>
            </a:pPr>
            <a:r>
              <a:t/>
            </a:r>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g17697f19394_0_0"/>
          <p:cNvSpPr txBox="1"/>
          <p:nvPr>
            <p:ph type="ctrTitle"/>
          </p:nvPr>
        </p:nvSpPr>
        <p:spPr>
          <a:xfrm>
            <a:off x="1143000" y="1003206"/>
            <a:ext cx="6858000" cy="23877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4600"/>
              <a:buFont typeface="Georgia"/>
              <a:buNone/>
            </a:pPr>
            <a:r>
              <a:rPr lang="en-GB"/>
              <a:t>Thank you.</a:t>
            </a:r>
            <a:br>
              <a:rPr lang="en-GB"/>
            </a:br>
            <a:br>
              <a:rPr lang="en-GB"/>
            </a:br>
            <a:r>
              <a:rPr lang="en-GB" sz="3600"/>
              <a:t>Contact:</a:t>
            </a:r>
            <a:endParaRPr/>
          </a:p>
        </p:txBody>
      </p:sp>
      <p:sp>
        <p:nvSpPr>
          <p:cNvPr id="724" name="Google Shape;724;g17697f19394_0_0"/>
          <p:cNvSpPr txBox="1"/>
          <p:nvPr>
            <p:ph idx="1" type="subTitle"/>
          </p:nvPr>
        </p:nvSpPr>
        <p:spPr>
          <a:xfrm>
            <a:off x="1143000" y="3621001"/>
            <a:ext cx="6858000" cy="1548900"/>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lt1"/>
              </a:buClr>
              <a:buSzPts val="2000"/>
              <a:buNone/>
            </a:pPr>
            <a:r>
              <a:rPr lang="en-GB">
                <a:latin typeface="Georgia"/>
                <a:ea typeface="Georgia"/>
                <a:cs typeface="Georgia"/>
                <a:sym typeface="Georgia"/>
              </a:rPr>
              <a:t>David Eggleton</a:t>
            </a:r>
            <a:endParaRPr/>
          </a:p>
          <a:p>
            <a:pPr indent="0" lvl="0" marL="0" rtl="0" algn="ctr">
              <a:lnSpc>
                <a:spcPct val="95000"/>
              </a:lnSpc>
              <a:spcBef>
                <a:spcPts val="0"/>
              </a:spcBef>
              <a:spcAft>
                <a:spcPts val="0"/>
              </a:spcAft>
              <a:buClr>
                <a:schemeClr val="lt1"/>
              </a:buClr>
              <a:buSzPts val="2000"/>
              <a:buNone/>
            </a:pPr>
            <a:r>
              <a:rPr lang="en-GB">
                <a:latin typeface="Georgia"/>
                <a:ea typeface="Georgia"/>
                <a:cs typeface="Georgia"/>
                <a:sym typeface="Georgia"/>
              </a:rPr>
              <a:t>(d.eggleton@sussex.ac.uk)</a:t>
            </a:r>
            <a:endParaRPr/>
          </a:p>
          <a:p>
            <a:pPr indent="0" lvl="0" marL="0" rtl="0" algn="ctr">
              <a:lnSpc>
                <a:spcPct val="95000"/>
              </a:lnSpc>
              <a:spcBef>
                <a:spcPts val="0"/>
              </a:spcBef>
              <a:spcAft>
                <a:spcPts val="0"/>
              </a:spcAft>
              <a:buClr>
                <a:schemeClr val="lt1"/>
              </a:buClr>
              <a:buSzPts val="1100"/>
              <a:buNone/>
            </a:pPr>
            <a:r>
              <a:t/>
            </a:r>
            <a:endParaRPr sz="1100">
              <a:latin typeface="Georgia"/>
              <a:ea typeface="Georgia"/>
              <a:cs typeface="Georgia"/>
              <a:sym typeface="Georgia"/>
            </a:endParaRPr>
          </a:p>
          <a:p>
            <a:pPr indent="0" lvl="0" marL="0" rtl="0" algn="ctr">
              <a:spcBef>
                <a:spcPts val="0"/>
              </a:spcBef>
              <a:spcAft>
                <a:spcPts val="0"/>
              </a:spcAft>
              <a:buClr>
                <a:schemeClr val="lt1"/>
              </a:buClr>
              <a:buSzPts val="2000"/>
              <a:buNone/>
            </a:pPr>
            <a:r>
              <a:rPr lang="en-GB"/>
              <a:t>Yongyuan HUANG </a:t>
            </a:r>
            <a:endParaRPr/>
          </a:p>
          <a:p>
            <a:pPr indent="0" lvl="0" marL="0" rtl="0" algn="ctr">
              <a:spcBef>
                <a:spcPts val="0"/>
              </a:spcBef>
              <a:spcAft>
                <a:spcPts val="0"/>
              </a:spcAft>
              <a:buClr>
                <a:schemeClr val="lt1"/>
              </a:buClr>
              <a:buSzPts val="2000"/>
              <a:buNone/>
            </a:pPr>
            <a:r>
              <a:rPr lang="en-GB"/>
              <a:t>(Yongyuan.Huang@sussex.ac.uk)</a:t>
            </a:r>
            <a:endParaRPr>
              <a:latin typeface="Georgia"/>
              <a:ea typeface="Georgia"/>
              <a:cs typeface="Georgia"/>
              <a:sym typeface="Georgia"/>
            </a:endParaRPr>
          </a:p>
        </p:txBody>
      </p:sp>
      <p:sp>
        <p:nvSpPr>
          <p:cNvPr id="725" name="Google Shape;725;g17697f19394_0_0"/>
          <p:cNvSpPr txBox="1"/>
          <p:nvPr/>
        </p:nvSpPr>
        <p:spPr>
          <a:xfrm>
            <a:off x="4747098" y="6264613"/>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
          <p:cNvSpPr/>
          <p:nvPr/>
        </p:nvSpPr>
        <p:spPr>
          <a:xfrm>
            <a:off x="3560064" y="5795701"/>
            <a:ext cx="2279904" cy="761291"/>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2" name="Google Shape;212;p4"/>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Data sources</a:t>
            </a:r>
            <a:endParaRPr/>
          </a:p>
        </p:txBody>
      </p:sp>
      <p:sp>
        <p:nvSpPr>
          <p:cNvPr id="213" name="Google Shape;213;p4"/>
          <p:cNvSpPr/>
          <p:nvPr/>
        </p:nvSpPr>
        <p:spPr>
          <a:xfrm>
            <a:off x="130608" y="2057168"/>
            <a:ext cx="4152168" cy="4401205"/>
          </a:xfrm>
          <a:prstGeom prst="rect">
            <a:avLst/>
          </a:prstGeom>
          <a:noFill/>
          <a:ln>
            <a:noFill/>
          </a:ln>
        </p:spPr>
        <p:txBody>
          <a:bodyPr anchorCtr="0" anchor="t" bIns="45700" lIns="91425" spcFirstLastPara="1" rIns="91425" wrap="square" tIns="45700">
            <a:spAutoFit/>
          </a:bodyPr>
          <a:lstStyle/>
          <a:p>
            <a:pPr indent="0" lvl="1" marL="11113" marR="0" rtl="0" algn="l">
              <a:spcBef>
                <a:spcPts val="0"/>
              </a:spcBef>
              <a:spcAft>
                <a:spcPts val="0"/>
              </a:spcAft>
              <a:buNone/>
            </a:pPr>
            <a:r>
              <a:rPr b="1" i="0" lang="en-GB" sz="2000" u="none" cap="none" strike="noStrike">
                <a:solidFill>
                  <a:schemeClr val="dk1"/>
                </a:solidFill>
                <a:latin typeface="Arial"/>
                <a:ea typeface="Arial"/>
                <a:cs typeface="Arial"/>
                <a:sym typeface="Arial"/>
              </a:rPr>
              <a:t>Publications and patents </a:t>
            </a:r>
            <a:endParaRPr/>
          </a:p>
          <a:p>
            <a:pPr indent="-176213" lvl="1" marL="363538" marR="0" rtl="0" algn="l">
              <a:spcBef>
                <a:spcPts val="0"/>
              </a:spcBef>
              <a:spcAft>
                <a:spcPts val="0"/>
              </a:spcAft>
              <a:buClr>
                <a:schemeClr val="dk1"/>
              </a:buClr>
              <a:buSzPts val="2000"/>
              <a:buFont typeface="Arial"/>
              <a:buChar char="•"/>
            </a:pPr>
            <a:r>
              <a:rPr b="0" i="0" lang="en-GB" sz="2000" u="none" cap="none" strike="noStrike">
                <a:solidFill>
                  <a:schemeClr val="dk1"/>
                </a:solidFill>
                <a:latin typeface="Arial"/>
                <a:ea typeface="Arial"/>
                <a:cs typeface="Arial"/>
                <a:sym typeface="Arial"/>
              </a:rPr>
              <a:t>Structured data</a:t>
            </a:r>
            <a:endParaRPr/>
          </a:p>
          <a:p>
            <a:pPr indent="-176213" lvl="1" marL="363538" marR="0" rtl="0" algn="l">
              <a:spcBef>
                <a:spcPts val="0"/>
              </a:spcBef>
              <a:spcAft>
                <a:spcPts val="0"/>
              </a:spcAft>
              <a:buClr>
                <a:schemeClr val="dk1"/>
              </a:buClr>
              <a:buSzPts val="2000"/>
              <a:buFont typeface="Arial"/>
              <a:buChar char="•"/>
            </a:pPr>
            <a:r>
              <a:rPr b="0" i="0" lang="en-GB" sz="2000" u="none" cap="none" strike="noStrike">
                <a:solidFill>
                  <a:schemeClr val="dk1"/>
                </a:solidFill>
                <a:latin typeface="Arial"/>
                <a:ea typeface="Arial"/>
                <a:cs typeface="Arial"/>
                <a:sym typeface="Arial"/>
              </a:rPr>
              <a:t>Covering 30-50 years</a:t>
            </a:r>
            <a:endParaRPr/>
          </a:p>
          <a:p>
            <a:pPr indent="-176213" lvl="1" marL="363538" marR="0" rtl="0" algn="l">
              <a:spcBef>
                <a:spcPts val="0"/>
              </a:spcBef>
              <a:spcAft>
                <a:spcPts val="0"/>
              </a:spcAft>
              <a:buClr>
                <a:schemeClr val="dk1"/>
              </a:buClr>
              <a:buSzPts val="2000"/>
              <a:buFont typeface="Arial"/>
              <a:buChar char="•"/>
            </a:pPr>
            <a:r>
              <a:rPr b="0" i="0" lang="en-GB" sz="2000" u="none" cap="none" strike="noStrike">
                <a:solidFill>
                  <a:schemeClr val="dk1"/>
                </a:solidFill>
                <a:latin typeface="Arial"/>
                <a:ea typeface="Arial"/>
                <a:cs typeface="Arial"/>
                <a:sym typeface="Arial"/>
              </a:rPr>
              <a:t>Focus on</a:t>
            </a:r>
            <a:endParaRPr/>
          </a:p>
          <a:p>
            <a:pPr indent="-176212" lvl="1" marL="820738" marR="0" rtl="0" algn="l">
              <a:spcBef>
                <a:spcPts val="0"/>
              </a:spcBef>
              <a:spcAft>
                <a:spcPts val="0"/>
              </a:spcAft>
              <a:buClr>
                <a:schemeClr val="dk1"/>
              </a:buClr>
              <a:buSzPts val="2000"/>
              <a:buFont typeface="Arial"/>
              <a:buChar char="•"/>
            </a:pPr>
            <a:r>
              <a:rPr b="0" i="0" lang="en-GB" sz="2000" u="none" cap="none" strike="noStrike">
                <a:solidFill>
                  <a:schemeClr val="dk1"/>
                </a:solidFill>
                <a:latin typeface="Arial"/>
                <a:ea typeface="Arial"/>
                <a:cs typeface="Arial"/>
                <a:sym typeface="Arial"/>
              </a:rPr>
              <a:t>Scientific knowledge</a:t>
            </a:r>
            <a:endParaRPr/>
          </a:p>
          <a:p>
            <a:pPr indent="-176212" lvl="1" marL="820738" marR="0" rtl="0" algn="l">
              <a:spcBef>
                <a:spcPts val="0"/>
              </a:spcBef>
              <a:spcAft>
                <a:spcPts val="0"/>
              </a:spcAft>
              <a:buClr>
                <a:schemeClr val="dk1"/>
              </a:buClr>
              <a:buSzPts val="2000"/>
              <a:buFont typeface="Arial"/>
              <a:buChar char="•"/>
            </a:pPr>
            <a:r>
              <a:rPr b="0" i="0" lang="en-GB" sz="2000" u="none" cap="none" strike="noStrike">
                <a:solidFill>
                  <a:schemeClr val="dk1"/>
                </a:solidFill>
                <a:latin typeface="Arial"/>
                <a:ea typeface="Arial"/>
                <a:cs typeface="Arial"/>
                <a:sym typeface="Arial"/>
              </a:rPr>
              <a:t>Technological artefacts</a:t>
            </a:r>
            <a:endParaRPr/>
          </a:p>
          <a:p>
            <a:pPr indent="0" lvl="1" marL="11113" marR="0" rtl="0" algn="l">
              <a:spcBef>
                <a:spcPts val="0"/>
              </a:spcBef>
              <a:spcAft>
                <a:spcPts val="0"/>
              </a:spcAft>
              <a:buNone/>
            </a:pPr>
            <a:r>
              <a:t/>
            </a:r>
            <a:endParaRPr b="1" i="0" sz="1000" u="none" cap="none" strike="noStrike">
              <a:solidFill>
                <a:schemeClr val="dk1"/>
              </a:solidFill>
              <a:latin typeface="Arial"/>
              <a:ea typeface="Arial"/>
              <a:cs typeface="Arial"/>
              <a:sym typeface="Arial"/>
            </a:endParaRPr>
          </a:p>
          <a:p>
            <a:pPr indent="0" lvl="1" marL="11113" marR="0" rtl="0" algn="l">
              <a:spcBef>
                <a:spcPts val="0"/>
              </a:spcBef>
              <a:spcAft>
                <a:spcPts val="0"/>
              </a:spcAft>
              <a:buNone/>
            </a:pPr>
            <a:r>
              <a:rPr b="1" i="0" lang="en-GB" sz="2000" u="none" cap="none" strike="noStrike">
                <a:solidFill>
                  <a:schemeClr val="dk1"/>
                </a:solidFill>
                <a:latin typeface="Arial"/>
                <a:ea typeface="Arial"/>
                <a:cs typeface="Arial"/>
                <a:sym typeface="Arial"/>
              </a:rPr>
              <a:t>Technometrics</a:t>
            </a:r>
            <a:endParaRPr b="0" i="0" sz="2000" u="none" cap="none" strike="noStrike">
              <a:solidFill>
                <a:schemeClr val="dk1"/>
              </a:solidFill>
              <a:latin typeface="Arial"/>
              <a:ea typeface="Arial"/>
              <a:cs typeface="Arial"/>
              <a:sym typeface="Arial"/>
            </a:endParaRPr>
          </a:p>
          <a:p>
            <a:pPr indent="-176213" lvl="1" marL="363538" marR="0" rtl="0" algn="l">
              <a:spcBef>
                <a:spcPts val="0"/>
              </a:spcBef>
              <a:spcAft>
                <a:spcPts val="0"/>
              </a:spcAft>
              <a:buClr>
                <a:schemeClr val="dk1"/>
              </a:buClr>
              <a:buSzPts val="2000"/>
              <a:buFont typeface="Arial"/>
              <a:buChar char="•"/>
            </a:pPr>
            <a:r>
              <a:rPr b="0" i="0" lang="en-GB" sz="2000" u="none" cap="none" strike="noStrike">
                <a:solidFill>
                  <a:schemeClr val="dk1"/>
                </a:solidFill>
                <a:latin typeface="Arial"/>
                <a:ea typeface="Arial"/>
                <a:cs typeface="Arial"/>
                <a:sym typeface="Arial"/>
              </a:rPr>
              <a:t>Measuring technological level / quality of products. </a:t>
            </a:r>
            <a:endParaRPr/>
          </a:p>
          <a:p>
            <a:pPr indent="-112713" lvl="1" marL="363538" marR="0" rtl="0" algn="l">
              <a:spcBef>
                <a:spcPts val="0"/>
              </a:spcBef>
              <a:spcAft>
                <a:spcPts val="0"/>
              </a:spcAft>
              <a:buClr>
                <a:schemeClr val="dk1"/>
              </a:buClr>
              <a:buSzPts val="1000"/>
              <a:buFont typeface="Arial"/>
              <a:buNone/>
            </a:pPr>
            <a:r>
              <a:t/>
            </a:r>
            <a:endParaRPr b="0" i="0" sz="1000" u="none" cap="none" strike="noStrike">
              <a:solidFill>
                <a:schemeClr val="dk1"/>
              </a:solidFill>
              <a:latin typeface="Arial"/>
              <a:ea typeface="Arial"/>
              <a:cs typeface="Arial"/>
              <a:sym typeface="Arial"/>
            </a:endParaRPr>
          </a:p>
          <a:p>
            <a:pPr indent="0" lvl="1" marL="11113" marR="0" rtl="0" algn="l">
              <a:spcBef>
                <a:spcPts val="0"/>
              </a:spcBef>
              <a:spcAft>
                <a:spcPts val="0"/>
              </a:spcAft>
              <a:buNone/>
            </a:pPr>
            <a:r>
              <a:rPr b="1" i="0" lang="en-GB" sz="2000" u="none" cap="none" strike="noStrike">
                <a:solidFill>
                  <a:schemeClr val="dk1"/>
                </a:solidFill>
                <a:latin typeface="Arial"/>
                <a:ea typeface="Arial"/>
                <a:cs typeface="Arial"/>
                <a:sym typeface="Arial"/>
              </a:rPr>
              <a:t>Social media</a:t>
            </a:r>
            <a:endParaRPr b="0" i="0" sz="2000" u="none" cap="none" strike="noStrike">
              <a:solidFill>
                <a:schemeClr val="dk1"/>
              </a:solidFill>
              <a:latin typeface="Arial"/>
              <a:ea typeface="Arial"/>
              <a:cs typeface="Arial"/>
              <a:sym typeface="Arial"/>
            </a:endParaRPr>
          </a:p>
          <a:p>
            <a:pPr indent="-176213" lvl="1" marL="363538" marR="0" rtl="0" algn="l">
              <a:spcBef>
                <a:spcPts val="0"/>
              </a:spcBef>
              <a:spcAft>
                <a:spcPts val="0"/>
              </a:spcAft>
              <a:buClr>
                <a:schemeClr val="dk1"/>
              </a:buClr>
              <a:buSzPts val="2000"/>
              <a:buFont typeface="Arial"/>
              <a:buChar char="•"/>
            </a:pPr>
            <a:r>
              <a:rPr b="0" i="0" lang="en-GB" sz="2000" u="none" cap="none" strike="noStrike">
                <a:solidFill>
                  <a:schemeClr val="dk1"/>
                </a:solidFill>
                <a:latin typeface="Arial"/>
                <a:ea typeface="Arial"/>
                <a:cs typeface="Arial"/>
                <a:sym typeface="Arial"/>
              </a:rPr>
              <a:t>How science and technologies feature in social medias.</a:t>
            </a:r>
            <a:endParaRPr/>
          </a:p>
          <a:p>
            <a:pPr indent="0" lvl="0" marL="0" marR="0" rtl="0" algn="l">
              <a:spcBef>
                <a:spcPts val="0"/>
              </a:spcBef>
              <a:spcAft>
                <a:spcPts val="0"/>
              </a:spcAft>
              <a:buNone/>
            </a:pPr>
            <a:r>
              <a:t/>
            </a:r>
            <a:endParaRPr sz="2000">
              <a:solidFill>
                <a:schemeClr val="dk1"/>
              </a:solidFill>
              <a:latin typeface="Georgia"/>
              <a:ea typeface="Georgia"/>
              <a:cs typeface="Georgia"/>
              <a:sym typeface="Georgia"/>
            </a:endParaRPr>
          </a:p>
        </p:txBody>
      </p:sp>
      <p:sp>
        <p:nvSpPr>
          <p:cNvPr id="214" name="Google Shape;214;p4"/>
          <p:cNvSpPr txBox="1"/>
          <p:nvPr/>
        </p:nvSpPr>
        <p:spPr>
          <a:xfrm>
            <a:off x="130608" y="1535920"/>
            <a:ext cx="8821648" cy="411084"/>
          </a:xfrm>
          <a:prstGeom prst="rect">
            <a:avLst/>
          </a:prstGeom>
          <a:noFill/>
          <a:ln>
            <a:noFill/>
          </a:ln>
        </p:spPr>
        <p:txBody>
          <a:bodyPr anchorCtr="0" anchor="t" bIns="45700" lIns="91425" spcFirstLastPara="1" rIns="91425" wrap="square" tIns="45700">
            <a:normAutofit/>
          </a:bodyPr>
          <a:lstStyle/>
          <a:p>
            <a:pPr indent="0" lvl="1" marL="9525" marR="0" rtl="0" algn="l">
              <a:lnSpc>
                <a:spcPct val="90000"/>
              </a:lnSpc>
              <a:spcBef>
                <a:spcPts val="0"/>
              </a:spcBef>
              <a:spcAft>
                <a:spcPts val="0"/>
              </a:spcAft>
              <a:buClr>
                <a:schemeClr val="dk1"/>
              </a:buClr>
              <a:buSzPts val="2000"/>
              <a:buFont typeface="Arial"/>
              <a:buNone/>
            </a:pPr>
            <a:r>
              <a:rPr b="1" i="0" lang="en-GB" sz="2000" u="none" cap="none" strike="noStrike">
                <a:solidFill>
                  <a:schemeClr val="dk1"/>
                </a:solidFill>
                <a:latin typeface="Arial"/>
                <a:ea typeface="Arial"/>
                <a:cs typeface="Arial"/>
                <a:sym typeface="Arial"/>
              </a:rPr>
              <a:t>Understanding dynamics in science and technology</a:t>
            </a:r>
            <a:endParaRPr b="0" i="0" sz="2000" u="none" cap="none" strike="noStrike">
              <a:solidFill>
                <a:schemeClr val="dk1"/>
              </a:solidFill>
              <a:latin typeface="Arial"/>
              <a:ea typeface="Arial"/>
              <a:cs typeface="Arial"/>
              <a:sym typeface="Arial"/>
            </a:endParaRPr>
          </a:p>
        </p:txBody>
      </p:sp>
      <p:sp>
        <p:nvSpPr>
          <p:cNvPr id="215" name="Google Shape;215;p4"/>
          <p:cNvSpPr/>
          <p:nvPr/>
        </p:nvSpPr>
        <p:spPr>
          <a:xfrm>
            <a:off x="4985332" y="2023441"/>
            <a:ext cx="3966926" cy="3966926"/>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216" name="Google Shape;216;p4"/>
          <p:cNvSpPr txBox="1"/>
          <p:nvPr/>
        </p:nvSpPr>
        <p:spPr>
          <a:xfrm rot="-5400000">
            <a:off x="2722138" y="3837625"/>
            <a:ext cx="396692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600">
                <a:solidFill>
                  <a:schemeClr val="dk1"/>
                </a:solidFill>
                <a:latin typeface="Georgia"/>
                <a:ea typeface="Georgia"/>
                <a:cs typeface="Georgia"/>
                <a:sym typeface="Georgia"/>
              </a:rPr>
              <a:t>Change</a:t>
            </a:r>
            <a:endParaRPr/>
          </a:p>
        </p:txBody>
      </p:sp>
      <p:sp>
        <p:nvSpPr>
          <p:cNvPr id="217" name="Google Shape;217;p4"/>
          <p:cNvSpPr txBox="1"/>
          <p:nvPr/>
        </p:nvSpPr>
        <p:spPr>
          <a:xfrm rot="-5400000">
            <a:off x="2877514" y="3853014"/>
            <a:ext cx="396692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GB" sz="1400">
                <a:solidFill>
                  <a:schemeClr val="dk1"/>
                </a:solidFill>
                <a:latin typeface="Georgia"/>
                <a:ea typeface="Georgia"/>
                <a:cs typeface="Georgia"/>
                <a:sym typeface="Georgia"/>
              </a:rPr>
              <a:t>Technical</a:t>
            </a:r>
            <a:endParaRPr/>
          </a:p>
        </p:txBody>
      </p:sp>
      <p:sp>
        <p:nvSpPr>
          <p:cNvPr id="218" name="Google Shape;218;p4"/>
          <p:cNvSpPr txBox="1"/>
          <p:nvPr/>
        </p:nvSpPr>
        <p:spPr>
          <a:xfrm rot="-5400000">
            <a:off x="2877515" y="3853016"/>
            <a:ext cx="3966926"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GB" sz="1400">
                <a:solidFill>
                  <a:schemeClr val="dk1"/>
                </a:solidFill>
                <a:latin typeface="Georgia"/>
                <a:ea typeface="Georgia"/>
                <a:cs typeface="Georgia"/>
                <a:sym typeface="Georgia"/>
              </a:rPr>
              <a:t>Social</a:t>
            </a:r>
            <a:endParaRPr/>
          </a:p>
        </p:txBody>
      </p:sp>
      <p:sp>
        <p:nvSpPr>
          <p:cNvPr id="219" name="Google Shape;219;p4"/>
          <p:cNvSpPr txBox="1"/>
          <p:nvPr/>
        </p:nvSpPr>
        <p:spPr>
          <a:xfrm>
            <a:off x="4985331" y="5990365"/>
            <a:ext cx="3966926"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GB" sz="1400">
                <a:solidFill>
                  <a:schemeClr val="dk1"/>
                </a:solidFill>
                <a:latin typeface="Georgia"/>
                <a:ea typeface="Georgia"/>
                <a:cs typeface="Georgia"/>
                <a:sym typeface="Georgia"/>
              </a:rPr>
              <a:t>Long</a:t>
            </a:r>
            <a:endParaRPr/>
          </a:p>
        </p:txBody>
      </p:sp>
      <p:sp>
        <p:nvSpPr>
          <p:cNvPr id="220" name="Google Shape;220;p4"/>
          <p:cNvSpPr txBox="1"/>
          <p:nvPr/>
        </p:nvSpPr>
        <p:spPr>
          <a:xfrm>
            <a:off x="4985330" y="5990364"/>
            <a:ext cx="396692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GB" sz="1400">
                <a:solidFill>
                  <a:schemeClr val="dk1"/>
                </a:solidFill>
                <a:latin typeface="Georgia"/>
                <a:ea typeface="Georgia"/>
                <a:cs typeface="Georgia"/>
                <a:sym typeface="Georgia"/>
              </a:rPr>
              <a:t>Short</a:t>
            </a:r>
            <a:endParaRPr/>
          </a:p>
        </p:txBody>
      </p:sp>
      <p:sp>
        <p:nvSpPr>
          <p:cNvPr id="221" name="Google Shape;221;p4"/>
          <p:cNvSpPr txBox="1"/>
          <p:nvPr/>
        </p:nvSpPr>
        <p:spPr>
          <a:xfrm>
            <a:off x="4985330" y="6175571"/>
            <a:ext cx="396692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600">
                <a:solidFill>
                  <a:schemeClr val="dk1"/>
                </a:solidFill>
                <a:latin typeface="Georgia"/>
                <a:ea typeface="Georgia"/>
                <a:cs typeface="Georgia"/>
                <a:sym typeface="Georgia"/>
              </a:rPr>
              <a:t>Period</a:t>
            </a:r>
            <a:endParaRPr/>
          </a:p>
        </p:txBody>
      </p:sp>
      <p:sp>
        <p:nvSpPr>
          <p:cNvPr id="222" name="Google Shape;222;p4"/>
          <p:cNvSpPr/>
          <p:nvPr/>
        </p:nvSpPr>
        <p:spPr>
          <a:xfrm>
            <a:off x="5482536" y="2434343"/>
            <a:ext cx="144000" cy="14400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Georgia"/>
              <a:ea typeface="Georgia"/>
              <a:cs typeface="Georgia"/>
              <a:sym typeface="Georgia"/>
            </a:endParaRPr>
          </a:p>
        </p:txBody>
      </p:sp>
      <p:sp>
        <p:nvSpPr>
          <p:cNvPr id="223" name="Google Shape;223;p4"/>
          <p:cNvSpPr txBox="1"/>
          <p:nvPr/>
        </p:nvSpPr>
        <p:spPr>
          <a:xfrm>
            <a:off x="5151959" y="2232476"/>
            <a:ext cx="923019" cy="20186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000">
                <a:solidFill>
                  <a:schemeClr val="dk1"/>
                </a:solidFill>
                <a:latin typeface="Georgia"/>
                <a:ea typeface="Georgia"/>
                <a:cs typeface="Georgia"/>
                <a:sym typeface="Georgia"/>
              </a:rPr>
              <a:t>Social Media</a:t>
            </a:r>
            <a:endParaRPr/>
          </a:p>
        </p:txBody>
      </p:sp>
      <p:sp>
        <p:nvSpPr>
          <p:cNvPr id="224" name="Google Shape;224;p4"/>
          <p:cNvSpPr txBox="1"/>
          <p:nvPr/>
        </p:nvSpPr>
        <p:spPr>
          <a:xfrm>
            <a:off x="6063295" y="6556992"/>
            <a:ext cx="793385" cy="18512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Georgia"/>
                <a:ea typeface="Georgia"/>
                <a:cs typeface="Georgia"/>
                <a:sym typeface="Georgia"/>
              </a:rPr>
              <a:t>Structured</a:t>
            </a:r>
            <a:endParaRPr/>
          </a:p>
        </p:txBody>
      </p:sp>
      <p:sp>
        <p:nvSpPr>
          <p:cNvPr id="225" name="Google Shape;225;p4"/>
          <p:cNvSpPr/>
          <p:nvPr/>
        </p:nvSpPr>
        <p:spPr>
          <a:xfrm>
            <a:off x="5931364" y="6604458"/>
            <a:ext cx="144000" cy="14400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Georgia"/>
              <a:ea typeface="Georgia"/>
              <a:cs typeface="Georgia"/>
              <a:sym typeface="Georgia"/>
            </a:endParaRPr>
          </a:p>
        </p:txBody>
      </p:sp>
      <p:sp>
        <p:nvSpPr>
          <p:cNvPr id="226" name="Google Shape;226;p4"/>
          <p:cNvSpPr txBox="1"/>
          <p:nvPr/>
        </p:nvSpPr>
        <p:spPr>
          <a:xfrm>
            <a:off x="7124839" y="6563442"/>
            <a:ext cx="1007102" cy="1644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Georgia"/>
                <a:ea typeface="Georgia"/>
                <a:cs typeface="Georgia"/>
                <a:sym typeface="Georgia"/>
              </a:rPr>
              <a:t>Unstructured</a:t>
            </a:r>
            <a:endParaRPr/>
          </a:p>
        </p:txBody>
      </p:sp>
      <p:sp>
        <p:nvSpPr>
          <p:cNvPr id="227" name="Google Shape;227;p4"/>
          <p:cNvSpPr/>
          <p:nvPr/>
        </p:nvSpPr>
        <p:spPr>
          <a:xfrm>
            <a:off x="7013928" y="6611266"/>
            <a:ext cx="144000" cy="144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Georgia"/>
              <a:ea typeface="Georgia"/>
              <a:cs typeface="Georgia"/>
              <a:sym typeface="Georgia"/>
            </a:endParaRPr>
          </a:p>
        </p:txBody>
      </p:sp>
      <p:sp>
        <p:nvSpPr>
          <p:cNvPr id="228" name="Google Shape;228;p4"/>
          <p:cNvSpPr/>
          <p:nvPr/>
        </p:nvSpPr>
        <p:spPr>
          <a:xfrm>
            <a:off x="6080225" y="5351741"/>
            <a:ext cx="144000" cy="14400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Georgia"/>
              <a:ea typeface="Georgia"/>
              <a:cs typeface="Georgia"/>
              <a:sym typeface="Georgia"/>
            </a:endParaRPr>
          </a:p>
        </p:txBody>
      </p:sp>
      <p:sp>
        <p:nvSpPr>
          <p:cNvPr id="229" name="Google Shape;229;p4"/>
          <p:cNvSpPr txBox="1"/>
          <p:nvPr/>
        </p:nvSpPr>
        <p:spPr>
          <a:xfrm>
            <a:off x="5686589" y="5149875"/>
            <a:ext cx="946335" cy="19484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000">
                <a:solidFill>
                  <a:schemeClr val="dk1"/>
                </a:solidFill>
                <a:latin typeface="Georgia"/>
                <a:ea typeface="Georgia"/>
                <a:cs typeface="Georgia"/>
                <a:sym typeface="Georgia"/>
              </a:rPr>
              <a:t>Publications</a:t>
            </a:r>
            <a:endParaRPr/>
          </a:p>
        </p:txBody>
      </p:sp>
      <p:sp>
        <p:nvSpPr>
          <p:cNvPr id="230" name="Google Shape;230;p4"/>
          <p:cNvSpPr/>
          <p:nvPr/>
        </p:nvSpPr>
        <p:spPr>
          <a:xfrm>
            <a:off x="6695983" y="5533573"/>
            <a:ext cx="144000" cy="1440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Georgia"/>
              <a:ea typeface="Georgia"/>
              <a:cs typeface="Georgia"/>
              <a:sym typeface="Georgia"/>
            </a:endParaRPr>
          </a:p>
        </p:txBody>
      </p:sp>
      <p:sp>
        <p:nvSpPr>
          <p:cNvPr id="231" name="Google Shape;231;p4"/>
          <p:cNvSpPr txBox="1"/>
          <p:nvPr/>
        </p:nvSpPr>
        <p:spPr>
          <a:xfrm>
            <a:off x="6365407" y="5344719"/>
            <a:ext cx="961389" cy="1818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000">
                <a:solidFill>
                  <a:schemeClr val="dk1"/>
                </a:solidFill>
                <a:latin typeface="Georgia"/>
                <a:ea typeface="Georgia"/>
                <a:cs typeface="Georgia"/>
                <a:sym typeface="Georgia"/>
              </a:rPr>
              <a:t>Patents</a:t>
            </a:r>
            <a:endParaRPr/>
          </a:p>
        </p:txBody>
      </p:sp>
      <p:sp>
        <p:nvSpPr>
          <p:cNvPr id="232" name="Google Shape;232;p4"/>
          <p:cNvSpPr/>
          <p:nvPr/>
        </p:nvSpPr>
        <p:spPr>
          <a:xfrm>
            <a:off x="7250719" y="5795701"/>
            <a:ext cx="144000" cy="1440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Georgia"/>
              <a:ea typeface="Georgia"/>
              <a:cs typeface="Georgia"/>
              <a:sym typeface="Georgia"/>
            </a:endParaRPr>
          </a:p>
        </p:txBody>
      </p:sp>
      <p:sp>
        <p:nvSpPr>
          <p:cNvPr id="233" name="Google Shape;233;p4"/>
          <p:cNvSpPr txBox="1"/>
          <p:nvPr/>
        </p:nvSpPr>
        <p:spPr>
          <a:xfrm>
            <a:off x="6767983" y="5567143"/>
            <a:ext cx="1211798" cy="18569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000">
                <a:solidFill>
                  <a:schemeClr val="dk1"/>
                </a:solidFill>
                <a:latin typeface="Georgia"/>
                <a:ea typeface="Georgia"/>
                <a:cs typeface="Georgia"/>
                <a:sym typeface="Georgia"/>
              </a:rPr>
              <a:t>Technometrics</a:t>
            </a:r>
            <a:endParaRPr sz="1000">
              <a:solidFill>
                <a:schemeClr val="dk1"/>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5"/>
          <p:cNvSpPr/>
          <p:nvPr/>
        </p:nvSpPr>
        <p:spPr>
          <a:xfrm>
            <a:off x="3560064" y="5795701"/>
            <a:ext cx="2279904" cy="761291"/>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9" name="Google Shape;239;p5"/>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Data sources</a:t>
            </a:r>
            <a:endParaRPr/>
          </a:p>
        </p:txBody>
      </p:sp>
      <p:sp>
        <p:nvSpPr>
          <p:cNvPr id="240" name="Google Shape;240;p5"/>
          <p:cNvSpPr/>
          <p:nvPr/>
        </p:nvSpPr>
        <p:spPr>
          <a:xfrm>
            <a:off x="130607" y="2459504"/>
            <a:ext cx="4599235" cy="3170099"/>
          </a:xfrm>
          <a:prstGeom prst="rect">
            <a:avLst/>
          </a:prstGeom>
          <a:noFill/>
          <a:ln>
            <a:noFill/>
          </a:ln>
        </p:spPr>
        <p:txBody>
          <a:bodyPr anchorCtr="0" anchor="t" bIns="45700" lIns="91425" spcFirstLastPara="1" rIns="91425" wrap="square" tIns="45700">
            <a:spAutoFit/>
          </a:bodyPr>
          <a:lstStyle/>
          <a:p>
            <a:pPr indent="0" lvl="1" marL="11113" marR="0" rtl="0" algn="l">
              <a:spcBef>
                <a:spcPts val="0"/>
              </a:spcBef>
              <a:spcAft>
                <a:spcPts val="0"/>
              </a:spcAft>
              <a:buNone/>
            </a:pPr>
            <a:r>
              <a:rPr b="1" i="0" lang="en-GB" sz="2000" u="none" cap="none" strike="noStrike">
                <a:solidFill>
                  <a:schemeClr val="dk1"/>
                </a:solidFill>
                <a:latin typeface="Arial"/>
                <a:ea typeface="Arial"/>
                <a:cs typeface="Arial"/>
                <a:sym typeface="Arial"/>
              </a:rPr>
              <a:t>Other documents have been used to study innovation:</a:t>
            </a:r>
            <a:endParaRPr/>
          </a:p>
          <a:p>
            <a:pPr indent="-342900" lvl="1" marL="354013" marR="0" rtl="0" algn="l">
              <a:spcBef>
                <a:spcPts val="0"/>
              </a:spcBef>
              <a:spcAft>
                <a:spcPts val="0"/>
              </a:spcAft>
              <a:buClr>
                <a:schemeClr val="dk1"/>
              </a:buClr>
              <a:buSzPts val="2000"/>
              <a:buFont typeface="Arial"/>
              <a:buChar char="•"/>
            </a:pPr>
            <a:r>
              <a:rPr b="0" i="0" lang="en-GB" sz="2000" u="none" cap="none" strike="noStrike">
                <a:solidFill>
                  <a:schemeClr val="dk1"/>
                </a:solidFill>
                <a:latin typeface="Arial"/>
                <a:ea typeface="Arial"/>
                <a:cs typeface="Arial"/>
                <a:sym typeface="Arial"/>
              </a:rPr>
              <a:t>Historical documents (case studies)</a:t>
            </a:r>
            <a:endParaRPr/>
          </a:p>
          <a:p>
            <a:pPr indent="-342900" lvl="2" marL="811213" marR="0" rtl="0" algn="l">
              <a:spcBef>
                <a:spcPts val="0"/>
              </a:spcBef>
              <a:spcAft>
                <a:spcPts val="0"/>
              </a:spcAft>
              <a:buClr>
                <a:schemeClr val="dk1"/>
              </a:buClr>
              <a:buSzPts val="2000"/>
              <a:buFont typeface="Arial"/>
              <a:buChar char="•"/>
            </a:pPr>
            <a:r>
              <a:rPr b="0" i="0" lang="en-GB" sz="2000" u="none" cap="none" strike="noStrike">
                <a:solidFill>
                  <a:schemeClr val="dk1"/>
                </a:solidFill>
                <a:latin typeface="Arial"/>
                <a:ea typeface="Arial"/>
                <a:cs typeface="Arial"/>
                <a:sym typeface="Arial"/>
              </a:rPr>
              <a:t>Magazine</a:t>
            </a:r>
            <a:endParaRPr/>
          </a:p>
          <a:p>
            <a:pPr indent="-342900" lvl="2" marL="811213" marR="0" rtl="0" algn="l">
              <a:spcBef>
                <a:spcPts val="0"/>
              </a:spcBef>
              <a:spcAft>
                <a:spcPts val="0"/>
              </a:spcAft>
              <a:buClr>
                <a:schemeClr val="dk1"/>
              </a:buClr>
              <a:buSzPts val="2000"/>
              <a:buFont typeface="Arial"/>
              <a:buChar char="•"/>
            </a:pPr>
            <a:r>
              <a:rPr b="0" i="0" lang="en-GB" sz="2000" u="none" cap="none" strike="noStrike">
                <a:solidFill>
                  <a:schemeClr val="dk1"/>
                </a:solidFill>
                <a:latin typeface="Arial"/>
                <a:ea typeface="Arial"/>
                <a:cs typeface="Arial"/>
                <a:sym typeface="Arial"/>
              </a:rPr>
              <a:t>Newspapers</a:t>
            </a:r>
            <a:endParaRPr/>
          </a:p>
          <a:p>
            <a:pPr indent="-342900" lvl="2" marL="811213" marR="0" rtl="0" algn="l">
              <a:spcBef>
                <a:spcPts val="0"/>
              </a:spcBef>
              <a:spcAft>
                <a:spcPts val="0"/>
              </a:spcAft>
              <a:buClr>
                <a:schemeClr val="dk1"/>
              </a:buClr>
              <a:buSzPts val="2000"/>
              <a:buFont typeface="Arial"/>
              <a:buChar char="•"/>
            </a:pPr>
            <a:r>
              <a:rPr b="0" i="0" lang="en-GB" sz="2000" u="none" cap="none" strike="noStrike">
                <a:solidFill>
                  <a:schemeClr val="dk1"/>
                </a:solidFill>
                <a:latin typeface="Arial"/>
                <a:ea typeface="Arial"/>
                <a:cs typeface="Arial"/>
                <a:sym typeface="Arial"/>
              </a:rPr>
              <a:t>Trade journal</a:t>
            </a:r>
            <a:endParaRPr/>
          </a:p>
          <a:p>
            <a:pPr indent="0" lvl="2" marL="468313" marR="0" rtl="0" algn="l">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0" lvl="2" marL="7938" marR="0" rtl="0" algn="l">
              <a:spcBef>
                <a:spcPts val="0"/>
              </a:spcBef>
              <a:spcAft>
                <a:spcPts val="0"/>
              </a:spcAft>
              <a:buNone/>
            </a:pPr>
            <a:r>
              <a:rPr b="0" i="0" lang="en-GB" sz="2000" u="none" cap="none" strike="noStrike">
                <a:solidFill>
                  <a:schemeClr val="dk1"/>
                </a:solidFill>
                <a:latin typeface="Arial"/>
                <a:ea typeface="Arial"/>
                <a:cs typeface="Arial"/>
                <a:sym typeface="Arial"/>
              </a:rPr>
              <a:t>🡪 Full text data (Text mining now presents an opportunity) </a:t>
            </a:r>
            <a:endParaRPr/>
          </a:p>
          <a:p>
            <a:pPr indent="0" lvl="1" marL="11113" marR="0" rtl="0" algn="l">
              <a:spcBef>
                <a:spcPts val="0"/>
              </a:spcBef>
              <a:spcAft>
                <a:spcPts val="0"/>
              </a:spcAft>
              <a:buNone/>
            </a:pPr>
            <a:r>
              <a:t/>
            </a:r>
            <a:endParaRPr b="0" i="0" sz="2000" u="none" cap="none" strike="noStrike">
              <a:solidFill>
                <a:schemeClr val="dk1"/>
              </a:solidFill>
              <a:latin typeface="Georgia"/>
              <a:ea typeface="Georgia"/>
              <a:cs typeface="Georgia"/>
              <a:sym typeface="Georgia"/>
            </a:endParaRPr>
          </a:p>
        </p:txBody>
      </p:sp>
      <p:sp>
        <p:nvSpPr>
          <p:cNvPr id="241" name="Google Shape;241;p5"/>
          <p:cNvSpPr txBox="1"/>
          <p:nvPr/>
        </p:nvSpPr>
        <p:spPr>
          <a:xfrm>
            <a:off x="130608" y="1535920"/>
            <a:ext cx="8821648" cy="411084"/>
          </a:xfrm>
          <a:prstGeom prst="rect">
            <a:avLst/>
          </a:prstGeom>
          <a:noFill/>
          <a:ln>
            <a:noFill/>
          </a:ln>
        </p:spPr>
        <p:txBody>
          <a:bodyPr anchorCtr="0" anchor="t" bIns="45700" lIns="91425" spcFirstLastPara="1" rIns="91425" wrap="square" tIns="45700">
            <a:normAutofit/>
          </a:bodyPr>
          <a:lstStyle/>
          <a:p>
            <a:pPr indent="0" lvl="1" marL="9525" marR="0" rtl="0" algn="l">
              <a:lnSpc>
                <a:spcPct val="90000"/>
              </a:lnSpc>
              <a:spcBef>
                <a:spcPts val="0"/>
              </a:spcBef>
              <a:spcAft>
                <a:spcPts val="0"/>
              </a:spcAft>
              <a:buClr>
                <a:schemeClr val="dk1"/>
              </a:buClr>
              <a:buSzPts val="2000"/>
              <a:buFont typeface="Arial"/>
              <a:buNone/>
            </a:pPr>
            <a:r>
              <a:rPr b="1" i="0" lang="en-GB" sz="2000" u="none" cap="none" strike="noStrike">
                <a:solidFill>
                  <a:schemeClr val="dk1"/>
                </a:solidFill>
                <a:latin typeface="Arial"/>
                <a:ea typeface="Arial"/>
                <a:cs typeface="Arial"/>
                <a:sym typeface="Arial"/>
              </a:rPr>
              <a:t>Understanding dynamics in science and technology</a:t>
            </a:r>
            <a:endParaRPr b="0" i="0" sz="2000" u="none" cap="none" strike="noStrike">
              <a:solidFill>
                <a:schemeClr val="dk1"/>
              </a:solidFill>
              <a:latin typeface="Arial"/>
              <a:ea typeface="Arial"/>
              <a:cs typeface="Arial"/>
              <a:sym typeface="Arial"/>
            </a:endParaRPr>
          </a:p>
        </p:txBody>
      </p:sp>
      <p:sp>
        <p:nvSpPr>
          <p:cNvPr id="242" name="Google Shape;242;p5"/>
          <p:cNvSpPr/>
          <p:nvPr/>
        </p:nvSpPr>
        <p:spPr>
          <a:xfrm>
            <a:off x="4985332" y="2023441"/>
            <a:ext cx="3966926" cy="3966926"/>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243" name="Google Shape;243;p5"/>
          <p:cNvSpPr txBox="1"/>
          <p:nvPr/>
        </p:nvSpPr>
        <p:spPr>
          <a:xfrm rot="-5400000">
            <a:off x="2717706" y="3837625"/>
            <a:ext cx="396692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600">
                <a:solidFill>
                  <a:schemeClr val="dk1"/>
                </a:solidFill>
                <a:latin typeface="Georgia"/>
                <a:ea typeface="Georgia"/>
                <a:cs typeface="Georgia"/>
                <a:sym typeface="Georgia"/>
              </a:rPr>
              <a:t>Change</a:t>
            </a:r>
            <a:endParaRPr/>
          </a:p>
        </p:txBody>
      </p:sp>
      <p:sp>
        <p:nvSpPr>
          <p:cNvPr id="244" name="Google Shape;244;p5"/>
          <p:cNvSpPr txBox="1"/>
          <p:nvPr/>
        </p:nvSpPr>
        <p:spPr>
          <a:xfrm rot="-5400000">
            <a:off x="2877514" y="3853014"/>
            <a:ext cx="396692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GB" sz="1400">
                <a:solidFill>
                  <a:schemeClr val="dk1"/>
                </a:solidFill>
                <a:latin typeface="Georgia"/>
                <a:ea typeface="Georgia"/>
                <a:cs typeface="Georgia"/>
                <a:sym typeface="Georgia"/>
              </a:rPr>
              <a:t>Technical</a:t>
            </a:r>
            <a:endParaRPr/>
          </a:p>
        </p:txBody>
      </p:sp>
      <p:sp>
        <p:nvSpPr>
          <p:cNvPr id="245" name="Google Shape;245;p5"/>
          <p:cNvSpPr txBox="1"/>
          <p:nvPr/>
        </p:nvSpPr>
        <p:spPr>
          <a:xfrm rot="-5400000">
            <a:off x="2877515" y="3853016"/>
            <a:ext cx="3966926"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GB" sz="1400">
                <a:solidFill>
                  <a:schemeClr val="dk1"/>
                </a:solidFill>
                <a:latin typeface="Georgia"/>
                <a:ea typeface="Georgia"/>
                <a:cs typeface="Georgia"/>
                <a:sym typeface="Georgia"/>
              </a:rPr>
              <a:t>Social</a:t>
            </a:r>
            <a:endParaRPr/>
          </a:p>
        </p:txBody>
      </p:sp>
      <p:sp>
        <p:nvSpPr>
          <p:cNvPr id="246" name="Google Shape;246;p5"/>
          <p:cNvSpPr txBox="1"/>
          <p:nvPr/>
        </p:nvSpPr>
        <p:spPr>
          <a:xfrm>
            <a:off x="4985331" y="5990365"/>
            <a:ext cx="3966926"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GB" sz="1400">
                <a:solidFill>
                  <a:schemeClr val="dk1"/>
                </a:solidFill>
                <a:latin typeface="Georgia"/>
                <a:ea typeface="Georgia"/>
                <a:cs typeface="Georgia"/>
                <a:sym typeface="Georgia"/>
              </a:rPr>
              <a:t>Long</a:t>
            </a:r>
            <a:endParaRPr/>
          </a:p>
        </p:txBody>
      </p:sp>
      <p:sp>
        <p:nvSpPr>
          <p:cNvPr id="247" name="Google Shape;247;p5"/>
          <p:cNvSpPr txBox="1"/>
          <p:nvPr/>
        </p:nvSpPr>
        <p:spPr>
          <a:xfrm>
            <a:off x="4985330" y="5990364"/>
            <a:ext cx="396692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GB" sz="1400">
                <a:solidFill>
                  <a:schemeClr val="dk1"/>
                </a:solidFill>
                <a:latin typeface="Georgia"/>
                <a:ea typeface="Georgia"/>
                <a:cs typeface="Georgia"/>
                <a:sym typeface="Georgia"/>
              </a:rPr>
              <a:t>Short</a:t>
            </a:r>
            <a:endParaRPr/>
          </a:p>
        </p:txBody>
      </p:sp>
      <p:sp>
        <p:nvSpPr>
          <p:cNvPr id="248" name="Google Shape;248;p5"/>
          <p:cNvSpPr txBox="1"/>
          <p:nvPr/>
        </p:nvSpPr>
        <p:spPr>
          <a:xfrm>
            <a:off x="4985330" y="6175571"/>
            <a:ext cx="396692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600">
                <a:solidFill>
                  <a:schemeClr val="dk1"/>
                </a:solidFill>
                <a:latin typeface="Georgia"/>
                <a:ea typeface="Georgia"/>
                <a:cs typeface="Georgia"/>
                <a:sym typeface="Georgia"/>
              </a:rPr>
              <a:t>Period</a:t>
            </a:r>
            <a:endParaRPr/>
          </a:p>
        </p:txBody>
      </p:sp>
      <p:sp>
        <p:nvSpPr>
          <p:cNvPr id="249" name="Google Shape;249;p5"/>
          <p:cNvSpPr/>
          <p:nvPr/>
        </p:nvSpPr>
        <p:spPr>
          <a:xfrm>
            <a:off x="5482536" y="2434343"/>
            <a:ext cx="144000" cy="14400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Georgia"/>
              <a:ea typeface="Georgia"/>
              <a:cs typeface="Georgia"/>
              <a:sym typeface="Georgia"/>
            </a:endParaRPr>
          </a:p>
        </p:txBody>
      </p:sp>
      <p:sp>
        <p:nvSpPr>
          <p:cNvPr id="250" name="Google Shape;250;p5"/>
          <p:cNvSpPr txBox="1"/>
          <p:nvPr/>
        </p:nvSpPr>
        <p:spPr>
          <a:xfrm>
            <a:off x="5151959" y="2232476"/>
            <a:ext cx="923019" cy="20186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000">
                <a:solidFill>
                  <a:schemeClr val="dk1"/>
                </a:solidFill>
                <a:latin typeface="Georgia"/>
                <a:ea typeface="Georgia"/>
                <a:cs typeface="Georgia"/>
                <a:sym typeface="Georgia"/>
              </a:rPr>
              <a:t>Social Media</a:t>
            </a:r>
            <a:endParaRPr/>
          </a:p>
        </p:txBody>
      </p:sp>
      <p:sp>
        <p:nvSpPr>
          <p:cNvPr id="251" name="Google Shape;251;p5"/>
          <p:cNvSpPr/>
          <p:nvPr/>
        </p:nvSpPr>
        <p:spPr>
          <a:xfrm>
            <a:off x="8144720" y="3969806"/>
            <a:ext cx="144000" cy="144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Georgia"/>
              <a:ea typeface="Georgia"/>
              <a:cs typeface="Georgia"/>
              <a:sym typeface="Georgia"/>
            </a:endParaRPr>
          </a:p>
        </p:txBody>
      </p:sp>
      <p:sp>
        <p:nvSpPr>
          <p:cNvPr id="252" name="Google Shape;252;p5"/>
          <p:cNvSpPr txBox="1"/>
          <p:nvPr/>
        </p:nvSpPr>
        <p:spPr>
          <a:xfrm>
            <a:off x="7811307" y="3737180"/>
            <a:ext cx="885462" cy="24225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000">
                <a:solidFill>
                  <a:schemeClr val="dk1"/>
                </a:solidFill>
                <a:latin typeface="Georgia"/>
                <a:ea typeface="Georgia"/>
                <a:cs typeface="Georgia"/>
                <a:sym typeface="Georgia"/>
              </a:rPr>
              <a:t>Magazines</a:t>
            </a:r>
            <a:endParaRPr/>
          </a:p>
        </p:txBody>
      </p:sp>
      <p:sp>
        <p:nvSpPr>
          <p:cNvPr id="253" name="Google Shape;253;p5"/>
          <p:cNvSpPr txBox="1"/>
          <p:nvPr/>
        </p:nvSpPr>
        <p:spPr>
          <a:xfrm>
            <a:off x="6063295" y="6556992"/>
            <a:ext cx="793385" cy="18512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Georgia"/>
                <a:ea typeface="Georgia"/>
                <a:cs typeface="Georgia"/>
                <a:sym typeface="Georgia"/>
              </a:rPr>
              <a:t>Structured</a:t>
            </a:r>
            <a:endParaRPr/>
          </a:p>
        </p:txBody>
      </p:sp>
      <p:sp>
        <p:nvSpPr>
          <p:cNvPr id="254" name="Google Shape;254;p5"/>
          <p:cNvSpPr/>
          <p:nvPr/>
        </p:nvSpPr>
        <p:spPr>
          <a:xfrm>
            <a:off x="5931364" y="6604458"/>
            <a:ext cx="144000" cy="14400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Georgia"/>
              <a:ea typeface="Georgia"/>
              <a:cs typeface="Georgia"/>
              <a:sym typeface="Georgia"/>
            </a:endParaRPr>
          </a:p>
        </p:txBody>
      </p:sp>
      <p:sp>
        <p:nvSpPr>
          <p:cNvPr id="255" name="Google Shape;255;p5"/>
          <p:cNvSpPr txBox="1"/>
          <p:nvPr/>
        </p:nvSpPr>
        <p:spPr>
          <a:xfrm>
            <a:off x="7124839" y="6563442"/>
            <a:ext cx="1007102" cy="1644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Georgia"/>
                <a:ea typeface="Georgia"/>
                <a:cs typeface="Georgia"/>
                <a:sym typeface="Georgia"/>
              </a:rPr>
              <a:t>Unstructured</a:t>
            </a:r>
            <a:endParaRPr/>
          </a:p>
        </p:txBody>
      </p:sp>
      <p:sp>
        <p:nvSpPr>
          <p:cNvPr id="256" name="Google Shape;256;p5"/>
          <p:cNvSpPr/>
          <p:nvPr/>
        </p:nvSpPr>
        <p:spPr>
          <a:xfrm>
            <a:off x="7013928" y="6611266"/>
            <a:ext cx="144000" cy="144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Georgia"/>
              <a:ea typeface="Georgia"/>
              <a:cs typeface="Georgia"/>
              <a:sym typeface="Georgia"/>
            </a:endParaRPr>
          </a:p>
        </p:txBody>
      </p:sp>
      <p:sp>
        <p:nvSpPr>
          <p:cNvPr id="257" name="Google Shape;257;p5"/>
          <p:cNvSpPr/>
          <p:nvPr/>
        </p:nvSpPr>
        <p:spPr>
          <a:xfrm>
            <a:off x="7297120" y="4834961"/>
            <a:ext cx="144000" cy="144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Georgia"/>
              <a:ea typeface="Georgia"/>
              <a:cs typeface="Georgia"/>
              <a:sym typeface="Georgia"/>
            </a:endParaRPr>
          </a:p>
        </p:txBody>
      </p:sp>
      <p:sp>
        <p:nvSpPr>
          <p:cNvPr id="258" name="Google Shape;258;p5"/>
          <p:cNvSpPr txBox="1"/>
          <p:nvPr/>
        </p:nvSpPr>
        <p:spPr>
          <a:xfrm>
            <a:off x="6850934" y="4606648"/>
            <a:ext cx="1110757" cy="22129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000">
                <a:solidFill>
                  <a:schemeClr val="dk1"/>
                </a:solidFill>
                <a:latin typeface="Georgia"/>
                <a:ea typeface="Georgia"/>
                <a:cs typeface="Georgia"/>
                <a:sym typeface="Georgia"/>
              </a:rPr>
              <a:t>Trade journals</a:t>
            </a:r>
            <a:endParaRPr/>
          </a:p>
        </p:txBody>
      </p:sp>
      <p:sp>
        <p:nvSpPr>
          <p:cNvPr id="259" name="Google Shape;259;p5"/>
          <p:cNvSpPr/>
          <p:nvPr/>
        </p:nvSpPr>
        <p:spPr>
          <a:xfrm>
            <a:off x="8182038" y="3131398"/>
            <a:ext cx="144000" cy="144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Georgia"/>
              <a:ea typeface="Georgia"/>
              <a:cs typeface="Georgia"/>
              <a:sym typeface="Georgia"/>
            </a:endParaRPr>
          </a:p>
        </p:txBody>
      </p:sp>
      <p:sp>
        <p:nvSpPr>
          <p:cNvPr id="260" name="Google Shape;260;p5"/>
          <p:cNvSpPr txBox="1"/>
          <p:nvPr/>
        </p:nvSpPr>
        <p:spPr>
          <a:xfrm>
            <a:off x="7851462" y="2903085"/>
            <a:ext cx="924675" cy="22129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000">
                <a:solidFill>
                  <a:schemeClr val="dk1"/>
                </a:solidFill>
                <a:latin typeface="Georgia"/>
                <a:ea typeface="Georgia"/>
                <a:cs typeface="Georgia"/>
                <a:sym typeface="Georgia"/>
              </a:rPr>
              <a:t>Newspapers</a:t>
            </a:r>
            <a:endParaRPr/>
          </a:p>
        </p:txBody>
      </p:sp>
      <p:sp>
        <p:nvSpPr>
          <p:cNvPr id="261" name="Google Shape;261;p5"/>
          <p:cNvSpPr txBox="1"/>
          <p:nvPr/>
        </p:nvSpPr>
        <p:spPr>
          <a:xfrm>
            <a:off x="7734300" y="2679700"/>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2"/>
              </a:solidFill>
              <a:latin typeface="Georgia"/>
              <a:ea typeface="Georgia"/>
              <a:cs typeface="Georgia"/>
              <a:sym typeface="Georgia"/>
            </a:endParaRPr>
          </a:p>
        </p:txBody>
      </p:sp>
      <p:sp>
        <p:nvSpPr>
          <p:cNvPr id="262" name="Google Shape;262;p5"/>
          <p:cNvSpPr/>
          <p:nvPr/>
        </p:nvSpPr>
        <p:spPr>
          <a:xfrm>
            <a:off x="6080225" y="5351741"/>
            <a:ext cx="144000" cy="14400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Georgia"/>
              <a:ea typeface="Georgia"/>
              <a:cs typeface="Georgia"/>
              <a:sym typeface="Georgia"/>
            </a:endParaRPr>
          </a:p>
        </p:txBody>
      </p:sp>
      <p:sp>
        <p:nvSpPr>
          <p:cNvPr id="263" name="Google Shape;263;p5"/>
          <p:cNvSpPr txBox="1"/>
          <p:nvPr/>
        </p:nvSpPr>
        <p:spPr>
          <a:xfrm>
            <a:off x="5686589" y="5149875"/>
            <a:ext cx="946335" cy="19484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000">
                <a:solidFill>
                  <a:schemeClr val="dk1"/>
                </a:solidFill>
                <a:latin typeface="Georgia"/>
                <a:ea typeface="Georgia"/>
                <a:cs typeface="Georgia"/>
                <a:sym typeface="Georgia"/>
              </a:rPr>
              <a:t>Publications</a:t>
            </a:r>
            <a:endParaRPr/>
          </a:p>
        </p:txBody>
      </p:sp>
      <p:sp>
        <p:nvSpPr>
          <p:cNvPr id="264" name="Google Shape;264;p5"/>
          <p:cNvSpPr/>
          <p:nvPr/>
        </p:nvSpPr>
        <p:spPr>
          <a:xfrm>
            <a:off x="6695983" y="5533573"/>
            <a:ext cx="144000" cy="1440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Georgia"/>
              <a:ea typeface="Georgia"/>
              <a:cs typeface="Georgia"/>
              <a:sym typeface="Georgia"/>
            </a:endParaRPr>
          </a:p>
        </p:txBody>
      </p:sp>
      <p:sp>
        <p:nvSpPr>
          <p:cNvPr id="265" name="Google Shape;265;p5"/>
          <p:cNvSpPr txBox="1"/>
          <p:nvPr/>
        </p:nvSpPr>
        <p:spPr>
          <a:xfrm>
            <a:off x="6365407" y="5344719"/>
            <a:ext cx="961389" cy="1818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000">
                <a:solidFill>
                  <a:schemeClr val="dk1"/>
                </a:solidFill>
                <a:latin typeface="Georgia"/>
                <a:ea typeface="Georgia"/>
                <a:cs typeface="Georgia"/>
                <a:sym typeface="Georgia"/>
              </a:rPr>
              <a:t>Patents</a:t>
            </a:r>
            <a:endParaRPr/>
          </a:p>
        </p:txBody>
      </p:sp>
      <p:sp>
        <p:nvSpPr>
          <p:cNvPr id="266" name="Google Shape;266;p5"/>
          <p:cNvSpPr/>
          <p:nvPr/>
        </p:nvSpPr>
        <p:spPr>
          <a:xfrm>
            <a:off x="7250719" y="5795701"/>
            <a:ext cx="144000" cy="1440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Georgia"/>
              <a:ea typeface="Georgia"/>
              <a:cs typeface="Georgia"/>
              <a:sym typeface="Georgia"/>
            </a:endParaRPr>
          </a:p>
        </p:txBody>
      </p:sp>
      <p:sp>
        <p:nvSpPr>
          <p:cNvPr id="267" name="Google Shape;267;p5"/>
          <p:cNvSpPr txBox="1"/>
          <p:nvPr/>
        </p:nvSpPr>
        <p:spPr>
          <a:xfrm>
            <a:off x="6767983" y="5567143"/>
            <a:ext cx="1211798" cy="18569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000">
                <a:solidFill>
                  <a:schemeClr val="dk1"/>
                </a:solidFill>
                <a:latin typeface="Georgia"/>
                <a:ea typeface="Georgia"/>
                <a:cs typeface="Georgia"/>
                <a:sym typeface="Georgia"/>
              </a:rPr>
              <a:t>Technometrics</a:t>
            </a:r>
            <a:endParaRPr sz="1000">
              <a:solidFill>
                <a:schemeClr val="dk1"/>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7"/>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4600"/>
              <a:buFont typeface="Georgia"/>
              <a:buNone/>
            </a:pPr>
            <a:r>
              <a:rPr lang="en-GB"/>
              <a:t>How to study publications and patents?</a:t>
            </a:r>
            <a:endParaRPr/>
          </a:p>
        </p:txBody>
      </p:sp>
      <p:sp>
        <p:nvSpPr>
          <p:cNvPr id="273" name="Google Shape;273;p7"/>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lt1"/>
              </a:buClr>
              <a:buSzPts val="2000"/>
              <a:buNone/>
            </a:pPr>
            <a:r>
              <a:rPr lang="en-GB"/>
              <a:t>The use of scholarly publication.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8"/>
          <p:cNvSpPr txBox="1"/>
          <p:nvPr>
            <p:ph idx="1" type="body"/>
          </p:nvPr>
        </p:nvSpPr>
        <p:spPr>
          <a:xfrm>
            <a:off x="360363" y="1470025"/>
            <a:ext cx="8423275" cy="4418711"/>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1800"/>
              <a:buNone/>
            </a:pPr>
            <a:r>
              <a:rPr lang="en-GB" sz="1800"/>
              <a:t>There is a whole field about measuring Science:</a:t>
            </a:r>
            <a:endParaRPr/>
          </a:p>
          <a:p>
            <a:pPr indent="0" lvl="0" marL="0" rtl="0" algn="l">
              <a:lnSpc>
                <a:spcPct val="95000"/>
              </a:lnSpc>
              <a:spcBef>
                <a:spcPts val="0"/>
              </a:spcBef>
              <a:spcAft>
                <a:spcPts val="0"/>
              </a:spcAft>
              <a:buClr>
                <a:srgbClr val="32506E"/>
              </a:buClr>
              <a:buSzPts val="800"/>
              <a:buNone/>
            </a:pPr>
            <a:r>
              <a:t/>
            </a:r>
            <a:endParaRPr sz="800"/>
          </a:p>
          <a:p>
            <a:pPr indent="-285750" lvl="0" marL="285750" rtl="0" algn="l">
              <a:lnSpc>
                <a:spcPct val="95000"/>
              </a:lnSpc>
              <a:spcBef>
                <a:spcPts val="0"/>
              </a:spcBef>
              <a:spcAft>
                <a:spcPts val="0"/>
              </a:spcAft>
              <a:buClr>
                <a:srgbClr val="32506E"/>
              </a:buClr>
              <a:buSzPts val="1800"/>
              <a:buFont typeface="Arial"/>
              <a:buChar char="•"/>
            </a:pPr>
            <a:r>
              <a:rPr b="1" lang="en-GB" sz="1800"/>
              <a:t>Scientometrics</a:t>
            </a:r>
            <a:r>
              <a:rPr lang="en-GB" sz="1800"/>
              <a:t>: “the quantitative methods of the research on the development of science as an informational process”(Nalimov, 1971)</a:t>
            </a:r>
            <a:endParaRPr/>
          </a:p>
          <a:p>
            <a:pPr indent="-234950" lvl="0" marL="285750" rtl="0" algn="l">
              <a:lnSpc>
                <a:spcPct val="95000"/>
              </a:lnSpc>
              <a:spcBef>
                <a:spcPts val="0"/>
              </a:spcBef>
              <a:spcAft>
                <a:spcPts val="0"/>
              </a:spcAft>
              <a:buClr>
                <a:srgbClr val="32506E"/>
              </a:buClr>
              <a:buSzPts val="800"/>
              <a:buFont typeface="Arial"/>
              <a:buNone/>
            </a:pPr>
            <a:r>
              <a:t/>
            </a:r>
            <a:endParaRPr sz="800"/>
          </a:p>
          <a:p>
            <a:pPr indent="-285750" lvl="0" marL="285750" rtl="0" algn="l">
              <a:lnSpc>
                <a:spcPct val="95000"/>
              </a:lnSpc>
              <a:spcBef>
                <a:spcPts val="0"/>
              </a:spcBef>
              <a:spcAft>
                <a:spcPts val="0"/>
              </a:spcAft>
              <a:buClr>
                <a:srgbClr val="32506E"/>
              </a:buClr>
              <a:buSzPts val="1800"/>
              <a:buFont typeface="Arial"/>
              <a:buChar char="•"/>
            </a:pPr>
            <a:r>
              <a:rPr b="1" lang="en-GB" sz="1800"/>
              <a:t>Bibliometrics</a:t>
            </a:r>
            <a:r>
              <a:rPr lang="en-GB" sz="1800"/>
              <a:t>: ‘the application of mathematics and statistical methods to books and other media of communications’ (Pritchard, 1969). Bibliometrics is mainly applied to written communications. </a:t>
            </a:r>
            <a:endParaRPr/>
          </a:p>
          <a:p>
            <a:pPr indent="-234950" lvl="0" marL="285750" rtl="0" algn="l">
              <a:lnSpc>
                <a:spcPct val="95000"/>
              </a:lnSpc>
              <a:spcBef>
                <a:spcPts val="0"/>
              </a:spcBef>
              <a:spcAft>
                <a:spcPts val="0"/>
              </a:spcAft>
              <a:buClr>
                <a:srgbClr val="32506E"/>
              </a:buClr>
              <a:buSzPts val="800"/>
              <a:buFont typeface="Arial"/>
              <a:buNone/>
            </a:pPr>
            <a:r>
              <a:t/>
            </a:r>
            <a:endParaRPr sz="800"/>
          </a:p>
          <a:p>
            <a:pPr indent="-285750" lvl="0" marL="285750" rtl="0" algn="l">
              <a:lnSpc>
                <a:spcPct val="95000"/>
              </a:lnSpc>
              <a:spcBef>
                <a:spcPts val="0"/>
              </a:spcBef>
              <a:spcAft>
                <a:spcPts val="0"/>
              </a:spcAft>
              <a:buClr>
                <a:srgbClr val="32506E"/>
              </a:buClr>
              <a:buSzPts val="1800"/>
              <a:buFont typeface="Noto Sans Symbols"/>
              <a:buChar char="🡪"/>
            </a:pPr>
            <a:r>
              <a:rPr lang="en-GB" sz="1800"/>
              <a:t>Bibliometrics is not only focused on science, but many of its techniques are used in scientometrics</a:t>
            </a:r>
            <a:endParaRPr sz="1800"/>
          </a:p>
          <a:p>
            <a:pPr indent="-234950" lvl="0" marL="285750" rtl="0" algn="l">
              <a:lnSpc>
                <a:spcPct val="95000"/>
              </a:lnSpc>
              <a:spcBef>
                <a:spcPts val="0"/>
              </a:spcBef>
              <a:spcAft>
                <a:spcPts val="0"/>
              </a:spcAft>
              <a:buClr>
                <a:srgbClr val="32506E"/>
              </a:buClr>
              <a:buSzPts val="800"/>
              <a:buFont typeface="Noto Sans Symbols"/>
              <a:buNone/>
            </a:pPr>
            <a:r>
              <a:t/>
            </a:r>
            <a:endParaRPr sz="800"/>
          </a:p>
          <a:p>
            <a:pPr indent="-285750" lvl="0" marL="285750" rtl="0" algn="l">
              <a:lnSpc>
                <a:spcPct val="95000"/>
              </a:lnSpc>
              <a:spcBef>
                <a:spcPts val="0"/>
              </a:spcBef>
              <a:spcAft>
                <a:spcPts val="0"/>
              </a:spcAft>
              <a:buClr>
                <a:srgbClr val="32506E"/>
              </a:buClr>
              <a:buSzPts val="1800"/>
              <a:buFont typeface="Arial"/>
              <a:buChar char="•"/>
            </a:pPr>
            <a:r>
              <a:rPr b="1" lang="en-GB" sz="1800"/>
              <a:t>Altmetrics</a:t>
            </a:r>
            <a:r>
              <a:rPr lang="en-GB" sz="1800"/>
              <a:t>: “the study and use of scholarly impact measures on activity in online tools and environments” (Priem, 2014). It looks manly at impact in social networking tools. </a:t>
            </a:r>
            <a:endParaRPr/>
          </a:p>
          <a:p>
            <a:pPr indent="0" lvl="0" marL="0" rtl="0" algn="l">
              <a:lnSpc>
                <a:spcPct val="95000"/>
              </a:lnSpc>
              <a:spcBef>
                <a:spcPts val="0"/>
              </a:spcBef>
              <a:spcAft>
                <a:spcPts val="0"/>
              </a:spcAft>
              <a:buClr>
                <a:srgbClr val="32506E"/>
              </a:buClr>
              <a:buSzPts val="1800"/>
              <a:buNone/>
            </a:pPr>
            <a:r>
              <a:t/>
            </a:r>
            <a:endParaRPr sz="1800"/>
          </a:p>
          <a:p>
            <a:pPr indent="0" lvl="0" marL="0" rtl="0" algn="l">
              <a:lnSpc>
                <a:spcPct val="95000"/>
              </a:lnSpc>
              <a:spcBef>
                <a:spcPts val="0"/>
              </a:spcBef>
              <a:spcAft>
                <a:spcPts val="0"/>
              </a:spcAft>
              <a:buClr>
                <a:srgbClr val="32506E"/>
              </a:buClr>
              <a:buSzPts val="1800"/>
              <a:buNone/>
            </a:pPr>
            <a:r>
              <a:rPr lang="en-GB" sz="1800"/>
              <a:t>🡪 Many –trics in researchers’ bag…, you can also encounter informetrics or webometrics.</a:t>
            </a:r>
            <a:endParaRPr sz="1800"/>
          </a:p>
        </p:txBody>
      </p:sp>
      <p:sp>
        <p:nvSpPr>
          <p:cNvPr id="280" name="Google Shape;280;p8"/>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Measuring science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UoS Light Blue Theme">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D428A"/>
      </a:hlink>
      <a:folHlink>
        <a:srgbClr val="1D42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2019-04-08T15:20:58Z</dcterms:created>
  <dc:creator>Frederique Bone</dc:creator>
</cp:coreProperties>
</file>